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359" r:id="rId2"/>
    <p:sldId id="362" r:id="rId3"/>
    <p:sldId id="363" r:id="rId4"/>
    <p:sldId id="364" r:id="rId5"/>
    <p:sldId id="365" r:id="rId6"/>
    <p:sldId id="366" r:id="rId7"/>
    <p:sldId id="367" r:id="rId8"/>
    <p:sldId id="368" r:id="rId9"/>
    <p:sldId id="369" r:id="rId10"/>
    <p:sldId id="370" r:id="rId11"/>
    <p:sldId id="256" r:id="rId12"/>
    <p:sldId id="358" r:id="rId13"/>
    <p:sldId id="316" r:id="rId14"/>
    <p:sldId id="332" r:id="rId15"/>
    <p:sldId id="318" r:id="rId16"/>
    <p:sldId id="319" r:id="rId17"/>
    <p:sldId id="320" r:id="rId18"/>
    <p:sldId id="321" r:id="rId19"/>
    <p:sldId id="322" r:id="rId20"/>
    <p:sldId id="323" r:id="rId21"/>
    <p:sldId id="324" r:id="rId22"/>
    <p:sldId id="325" r:id="rId23"/>
    <p:sldId id="326" r:id="rId24"/>
    <p:sldId id="348" r:id="rId25"/>
    <p:sldId id="341" r:id="rId26"/>
    <p:sldId id="342" r:id="rId27"/>
    <p:sldId id="343" r:id="rId28"/>
    <p:sldId id="344" r:id="rId29"/>
    <p:sldId id="345" r:id="rId30"/>
    <p:sldId id="346" r:id="rId31"/>
    <p:sldId id="347" r:id="rId32"/>
    <p:sldId id="327" r:id="rId33"/>
    <p:sldId id="328" r:id="rId34"/>
    <p:sldId id="329" r:id="rId35"/>
    <p:sldId id="330" r:id="rId36"/>
    <p:sldId id="331" r:id="rId37"/>
    <p:sldId id="297" r:id="rId38"/>
    <p:sldId id="298" r:id="rId39"/>
    <p:sldId id="257" r:id="rId40"/>
    <p:sldId id="333" r:id="rId41"/>
    <p:sldId id="335" r:id="rId42"/>
    <p:sldId id="334" r:id="rId43"/>
    <p:sldId id="338" r:id="rId44"/>
    <p:sldId id="336" r:id="rId45"/>
    <p:sldId id="337" r:id="rId46"/>
    <p:sldId id="340" r:id="rId47"/>
    <p:sldId id="352" r:id="rId48"/>
    <p:sldId id="289" r:id="rId49"/>
    <p:sldId id="290" r:id="rId50"/>
    <p:sldId id="281" r:id="rId51"/>
    <p:sldId id="339" r:id="rId52"/>
    <p:sldId id="294" r:id="rId53"/>
    <p:sldId id="314" r:id="rId54"/>
    <p:sldId id="292" r:id="rId55"/>
    <p:sldId id="293" r:id="rId56"/>
    <p:sldId id="315" r:id="rId57"/>
    <p:sldId id="349" r:id="rId58"/>
    <p:sldId id="311" r:id="rId59"/>
    <p:sldId id="350" r:id="rId60"/>
    <p:sldId id="299" r:id="rId61"/>
    <p:sldId id="300" r:id="rId62"/>
    <p:sldId id="301" r:id="rId63"/>
    <p:sldId id="302" r:id="rId64"/>
    <p:sldId id="304" r:id="rId65"/>
    <p:sldId id="305" r:id="rId66"/>
    <p:sldId id="310" r:id="rId67"/>
    <p:sldId id="258" r:id="rId68"/>
    <p:sldId id="351" r:id="rId69"/>
    <p:sldId id="354" r:id="rId70"/>
    <p:sldId id="353" r:id="rId71"/>
    <p:sldId id="263" r:id="rId72"/>
    <p:sldId id="266" r:id="rId73"/>
    <p:sldId id="355" r:id="rId74"/>
    <p:sldId id="268" r:id="rId75"/>
    <p:sldId id="269" r:id="rId76"/>
    <p:sldId id="270" r:id="rId77"/>
    <p:sldId id="271" r:id="rId78"/>
    <p:sldId id="272" r:id="rId79"/>
    <p:sldId id="267" r:id="rId80"/>
    <p:sldId id="273" r:id="rId81"/>
    <p:sldId id="274" r:id="rId82"/>
    <p:sldId id="275" r:id="rId83"/>
    <p:sldId id="276" r:id="rId84"/>
    <p:sldId id="277" r:id="rId85"/>
    <p:sldId id="357" r:id="rId86"/>
    <p:sldId id="356" r:id="rId87"/>
    <p:sldId id="371" r:id="rId88"/>
    <p:sldId id="379" r:id="rId89"/>
    <p:sldId id="372" r:id="rId90"/>
    <p:sldId id="373" r:id="rId91"/>
    <p:sldId id="374" r:id="rId92"/>
    <p:sldId id="377" r:id="rId93"/>
    <p:sldId id="375" r:id="rId94"/>
    <p:sldId id="376" r:id="rId95"/>
    <p:sldId id="378" r:id="rId96"/>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195"/>
    <a:srgbClr val="FFE54C"/>
    <a:srgbClr val="FBBA75"/>
    <a:srgbClr val="C9DF76"/>
    <a:srgbClr val="A090C5"/>
    <a:srgbClr val="B74894"/>
    <a:srgbClr val="F38018"/>
    <a:srgbClr val="B1DED9"/>
    <a:srgbClr val="E6B8D7"/>
    <a:srgbClr val="F4C4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56" autoAdjust="0"/>
    <p:restoredTop sz="98715" autoAdjust="0"/>
  </p:normalViewPr>
  <p:slideViewPr>
    <p:cSldViewPr snapToGrid="0" snapToObjects="1">
      <p:cViewPr varScale="1">
        <p:scale>
          <a:sx n="115" d="100"/>
          <a:sy n="115" d="100"/>
        </p:scale>
        <p:origin x="1320" y="36"/>
      </p:cViewPr>
      <p:guideLst>
        <p:guide orient="horz" pos="2160"/>
        <p:guide pos="3120"/>
      </p:guideLst>
    </p:cSldViewPr>
  </p:slideViewPr>
  <p:notesTextViewPr>
    <p:cViewPr>
      <p:scale>
        <a:sx n="100" d="100"/>
        <a:sy n="100" d="100"/>
      </p:scale>
      <p:origin x="0" y="0"/>
    </p:cViewPr>
  </p:notesTextViewPr>
  <p:sorterViewPr>
    <p:cViewPr>
      <p:scale>
        <a:sx n="66" d="100"/>
        <a:sy n="66" d="100"/>
      </p:scale>
      <p:origin x="0" y="1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position!$I$2:$I$16</c:f>
              <c:strCache>
                <c:ptCount val="15"/>
                <c:pt idx="0">
                  <c:v>Senior Administrator</c:v>
                </c:pt>
                <c:pt idx="1">
                  <c:v>Administrator / Functional Manager</c:v>
                </c:pt>
                <c:pt idx="2">
                  <c:v>Research Specialist</c:v>
                </c:pt>
                <c:pt idx="3">
                  <c:v>Vice-President / Deputy Vice-Chancellor</c:v>
                </c:pt>
                <c:pt idx="4">
                  <c:v>Senior Administrator</c:v>
                </c:pt>
                <c:pt idx="5">
                  <c:v>Vice-President / Deputy Vice-Chancellor</c:v>
                </c:pt>
                <c:pt idx="6">
                  <c:v>Administrator / Functional Manager</c:v>
                </c:pt>
                <c:pt idx="7">
                  <c:v>Lecturer</c:v>
                </c:pt>
                <c:pt idx="8">
                  <c:v>Head of Department</c:v>
                </c:pt>
                <c:pt idx="9">
                  <c:v>Professor / Associate Professor</c:v>
                </c:pt>
                <c:pt idx="10">
                  <c:v>President / Vice-Chancellor</c:v>
                </c:pt>
                <c:pt idx="11">
                  <c:v>Senior Lecturer</c:v>
                </c:pt>
                <c:pt idx="12">
                  <c:v>Research Specialist</c:v>
                </c:pt>
                <c:pt idx="13">
                  <c:v>Assistant Professor</c:v>
                </c:pt>
                <c:pt idx="14">
                  <c:v>Teaching Assistant</c:v>
                </c:pt>
              </c:strCache>
            </c:strRef>
          </c:cat>
          <c:val>
            <c:numRef>
              <c:f>position!$J$2:$J$16</c:f>
              <c:numCache>
                <c:formatCode>General</c:formatCode>
                <c:ptCount val="15"/>
                <c:pt idx="0">
                  <c:v>28</c:v>
                </c:pt>
                <c:pt idx="1">
                  <c:v>59</c:v>
                </c:pt>
                <c:pt idx="2">
                  <c:v>4</c:v>
                </c:pt>
                <c:pt idx="3">
                  <c:v>26</c:v>
                </c:pt>
                <c:pt idx="4">
                  <c:v>28</c:v>
                </c:pt>
                <c:pt idx="5">
                  <c:v>26</c:v>
                </c:pt>
                <c:pt idx="6">
                  <c:v>59</c:v>
                </c:pt>
                <c:pt idx="7">
                  <c:v>1</c:v>
                </c:pt>
                <c:pt idx="8">
                  <c:v>20</c:v>
                </c:pt>
                <c:pt idx="9">
                  <c:v>8</c:v>
                </c:pt>
                <c:pt idx="10">
                  <c:v>8</c:v>
                </c:pt>
                <c:pt idx="11">
                  <c:v>2</c:v>
                </c:pt>
                <c:pt idx="12">
                  <c:v>4</c:v>
                </c:pt>
                <c:pt idx="13">
                  <c:v>1</c:v>
                </c:pt>
                <c:pt idx="14">
                  <c:v>1</c:v>
                </c:pt>
              </c:numCache>
            </c:numRef>
          </c:val>
          <c:extLst>
            <c:ext xmlns:c16="http://schemas.microsoft.com/office/drawing/2014/chart" uri="{C3380CC4-5D6E-409C-BE32-E72D297353CC}">
              <c16:uniqueId val="{00000000-AAA2-4E78-8340-5D5886279000}"/>
            </c:ext>
          </c:extLst>
        </c:ser>
        <c:dLbls>
          <c:showLegendKey val="0"/>
          <c:showVal val="1"/>
          <c:showCatName val="0"/>
          <c:showSerName val="0"/>
          <c:showPercent val="0"/>
          <c:showBubbleSize val="0"/>
        </c:dLbls>
        <c:gapWidth val="150"/>
        <c:shape val="box"/>
        <c:axId val="-878171648"/>
        <c:axId val="-878022496"/>
        <c:axId val="0"/>
      </c:bar3DChart>
      <c:catAx>
        <c:axId val="-8781716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878022496"/>
        <c:crosses val="autoZero"/>
        <c:auto val="1"/>
        <c:lblAlgn val="ctr"/>
        <c:lblOffset val="100"/>
        <c:noMultiLvlLbl val="0"/>
      </c:catAx>
      <c:valAx>
        <c:axId val="-878022496"/>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878171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country!$J$2:$J$32</c:f>
              <c:strCache>
                <c:ptCount val="31"/>
                <c:pt idx="0">
                  <c:v>Finland</c:v>
                </c:pt>
                <c:pt idx="1">
                  <c:v>Italy</c:v>
                </c:pt>
                <c:pt idx="2">
                  <c:v>Switzerland</c:v>
                </c:pt>
                <c:pt idx="3">
                  <c:v>France</c:v>
                </c:pt>
                <c:pt idx="4">
                  <c:v>Russian Federation</c:v>
                </c:pt>
                <c:pt idx="5">
                  <c:v>Spain</c:v>
                </c:pt>
                <c:pt idx="6">
                  <c:v>Slovenia</c:v>
                </c:pt>
                <c:pt idx="7">
                  <c:v>Norway</c:v>
                </c:pt>
                <c:pt idx="8">
                  <c:v>Sweden</c:v>
                </c:pt>
                <c:pt idx="9">
                  <c:v>Netherlands</c:v>
                </c:pt>
                <c:pt idx="10">
                  <c:v>Portugal</c:v>
                </c:pt>
                <c:pt idx="11">
                  <c:v>Germany</c:v>
                </c:pt>
                <c:pt idx="12">
                  <c:v>Romania</c:v>
                </c:pt>
                <c:pt idx="13">
                  <c:v>Denmark</c:v>
                </c:pt>
                <c:pt idx="14">
                  <c:v>Czechia</c:v>
                </c:pt>
                <c:pt idx="15">
                  <c:v>Poland</c:v>
                </c:pt>
                <c:pt idx="16">
                  <c:v>UK and Northern Ireland</c:v>
                </c:pt>
                <c:pt idx="17">
                  <c:v>Ireland</c:v>
                </c:pt>
                <c:pt idx="18">
                  <c:v>Belgium</c:v>
                </c:pt>
                <c:pt idx="19">
                  <c:v>Estonia</c:v>
                </c:pt>
                <c:pt idx="20">
                  <c:v>Ukraine</c:v>
                </c:pt>
                <c:pt idx="21">
                  <c:v>Belarus</c:v>
                </c:pt>
                <c:pt idx="22">
                  <c:v>Hungary</c:v>
                </c:pt>
                <c:pt idx="23">
                  <c:v>Greece</c:v>
                </c:pt>
                <c:pt idx="24">
                  <c:v>Bosnia and Herzegovina</c:v>
                </c:pt>
                <c:pt idx="25">
                  <c:v>Austria</c:v>
                </c:pt>
                <c:pt idx="26">
                  <c:v>Slovakia</c:v>
                </c:pt>
                <c:pt idx="27">
                  <c:v>Bulgaria</c:v>
                </c:pt>
                <c:pt idx="28">
                  <c:v>Serbia</c:v>
                </c:pt>
                <c:pt idx="29">
                  <c:v>Lithuania</c:v>
                </c:pt>
                <c:pt idx="30">
                  <c:v>Latvia</c:v>
                </c:pt>
              </c:strCache>
            </c:strRef>
          </c:cat>
          <c:val>
            <c:numRef>
              <c:f>country!$K$2:$K$32</c:f>
              <c:numCache>
                <c:formatCode>General</c:formatCode>
                <c:ptCount val="31"/>
                <c:pt idx="0">
                  <c:v>4</c:v>
                </c:pt>
                <c:pt idx="1">
                  <c:v>14</c:v>
                </c:pt>
                <c:pt idx="2">
                  <c:v>9</c:v>
                </c:pt>
                <c:pt idx="3">
                  <c:v>14</c:v>
                </c:pt>
                <c:pt idx="4">
                  <c:v>25</c:v>
                </c:pt>
                <c:pt idx="5">
                  <c:v>16</c:v>
                </c:pt>
                <c:pt idx="6">
                  <c:v>5</c:v>
                </c:pt>
                <c:pt idx="7">
                  <c:v>2</c:v>
                </c:pt>
                <c:pt idx="8">
                  <c:v>4</c:v>
                </c:pt>
                <c:pt idx="9">
                  <c:v>5</c:v>
                </c:pt>
                <c:pt idx="10">
                  <c:v>6</c:v>
                </c:pt>
                <c:pt idx="11">
                  <c:v>16</c:v>
                </c:pt>
                <c:pt idx="12">
                  <c:v>5</c:v>
                </c:pt>
                <c:pt idx="13">
                  <c:v>2</c:v>
                </c:pt>
                <c:pt idx="14">
                  <c:v>6</c:v>
                </c:pt>
                <c:pt idx="15">
                  <c:v>3</c:v>
                </c:pt>
                <c:pt idx="16">
                  <c:v>32</c:v>
                </c:pt>
                <c:pt idx="17">
                  <c:v>3</c:v>
                </c:pt>
                <c:pt idx="18">
                  <c:v>9</c:v>
                </c:pt>
                <c:pt idx="19">
                  <c:v>2</c:v>
                </c:pt>
                <c:pt idx="20">
                  <c:v>4</c:v>
                </c:pt>
                <c:pt idx="21">
                  <c:v>1</c:v>
                </c:pt>
                <c:pt idx="22">
                  <c:v>2</c:v>
                </c:pt>
                <c:pt idx="23">
                  <c:v>4</c:v>
                </c:pt>
                <c:pt idx="24">
                  <c:v>2</c:v>
                </c:pt>
                <c:pt idx="25">
                  <c:v>3</c:v>
                </c:pt>
                <c:pt idx="26">
                  <c:v>1</c:v>
                </c:pt>
                <c:pt idx="27">
                  <c:v>2</c:v>
                </c:pt>
                <c:pt idx="28">
                  <c:v>1</c:v>
                </c:pt>
                <c:pt idx="29">
                  <c:v>1</c:v>
                </c:pt>
                <c:pt idx="30">
                  <c:v>1</c:v>
                </c:pt>
              </c:numCache>
            </c:numRef>
          </c:val>
          <c:extLst>
            <c:ext xmlns:c16="http://schemas.microsoft.com/office/drawing/2014/chart" uri="{C3380CC4-5D6E-409C-BE32-E72D297353CC}">
              <c16:uniqueId val="{00000000-51B2-4BE3-B055-20F95A877C72}"/>
            </c:ext>
          </c:extLst>
        </c:ser>
        <c:dLbls>
          <c:showLegendKey val="0"/>
          <c:showVal val="1"/>
          <c:showCatName val="0"/>
          <c:showSerName val="0"/>
          <c:showPercent val="0"/>
          <c:showBubbleSize val="0"/>
        </c:dLbls>
        <c:gapWidth val="150"/>
        <c:shape val="box"/>
        <c:axId val="-445434736"/>
        <c:axId val="-445440064"/>
        <c:axId val="0"/>
      </c:bar3DChart>
      <c:catAx>
        <c:axId val="-445434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45440064"/>
        <c:crosses val="autoZero"/>
        <c:auto val="1"/>
        <c:lblAlgn val="ctr"/>
        <c:lblOffset val="100"/>
        <c:noMultiLvlLbl val="0"/>
      </c:catAx>
      <c:valAx>
        <c:axId val="-445440064"/>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44543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'data institution'!$V$2</c:f>
              <c:strCache>
                <c:ptCount val="1"/>
                <c:pt idx="0">
                  <c:v>yes</c:v>
                </c:pt>
              </c:strCache>
            </c:strRef>
          </c:tx>
          <c:spPr>
            <a:solidFill>
              <a:schemeClr val="accent1"/>
            </a:solidFill>
            <a:ln>
              <a:noFill/>
            </a:ln>
            <a:effectLst/>
          </c:spPr>
          <c:invertIfNegative val="0"/>
          <c:cat>
            <c:strRef>
              <c:extLst>
                <c:ext xmlns:c15="http://schemas.microsoft.com/office/drawing/2012/chart" uri="{02D57815-91ED-43cb-92C2-25804820EDAC}">
                  <c15:fullRef>
                    <c15:sqref>'data institution'!$U$3:$U$20</c15:sqref>
                  </c15:fullRef>
                </c:ext>
              </c:extLst>
              <c:f>('data institution'!$U$3:$U$12,'data institution'!$U$14:$U$20)</c:f>
              <c:strCache>
                <c:ptCount val="17"/>
                <c:pt idx="0">
                  <c:v>Number of academic staff</c:v>
                </c:pt>
                <c:pt idx="1">
                  <c:v>Number of academic staff by subject area</c:v>
                </c:pt>
                <c:pt idx="2">
                  <c:v>Number of academic staff of international/overseas origin</c:v>
                </c:pt>
                <c:pt idx="3">
                  <c:v>Number of academic staff of international/overseas origin by subject area</c:v>
                </c:pt>
                <c:pt idx="4">
                  <c:v>Number of senior female academic staff</c:v>
                </c:pt>
                <c:pt idx="5">
                  <c:v>Number of bachelor students</c:v>
                </c:pt>
                <c:pt idx="6">
                  <c:v>Number of bachelor students by subject area</c:v>
                </c:pt>
                <c:pt idx="7">
                  <c:v>Number of bachelor students of international/overseas origin</c:v>
                </c:pt>
                <c:pt idx="8">
                  <c:v>Number of bachelor students of international/overseas origin by subject area</c:v>
                </c:pt>
                <c:pt idx="9">
                  <c:v>Number of bachelor students who did an internship / work placement</c:v>
                </c:pt>
                <c:pt idx="10">
                  <c:v>Number of total students</c:v>
                </c:pt>
                <c:pt idx="11">
                  <c:v>Number of total female students</c:v>
                </c:pt>
                <c:pt idx="12">
                  <c:v>Number of total students of international/overseas origin</c:v>
                </c:pt>
                <c:pt idx="13">
                  <c:v>Number of total students of international/overseas origin by subject area</c:v>
                </c:pt>
                <c:pt idx="14">
                  <c:v>Expenditure on teaching and student service/activities</c:v>
                </c:pt>
                <c:pt idx="15">
                  <c:v>Total institutional expenditure</c:v>
                </c:pt>
                <c:pt idx="16">
                  <c:v>Graduate salaries</c:v>
                </c:pt>
              </c:strCache>
            </c:strRef>
          </c:cat>
          <c:val>
            <c:numRef>
              <c:extLst>
                <c:ext xmlns:c15="http://schemas.microsoft.com/office/drawing/2012/chart" uri="{02D57815-91ED-43cb-92C2-25804820EDAC}">
                  <c15:fullRef>
                    <c15:sqref>'data institution'!$V$3:$V$20</c15:sqref>
                  </c15:fullRef>
                </c:ext>
              </c:extLst>
              <c:f>('data institution'!$V$3:$V$12,'data institution'!$V$14:$V$20)</c:f>
              <c:numCache>
                <c:formatCode>General</c:formatCode>
                <c:ptCount val="17"/>
                <c:pt idx="0">
                  <c:v>143</c:v>
                </c:pt>
                <c:pt idx="1">
                  <c:v>124</c:v>
                </c:pt>
                <c:pt idx="2">
                  <c:v>140</c:v>
                </c:pt>
                <c:pt idx="3">
                  <c:v>117</c:v>
                </c:pt>
                <c:pt idx="4">
                  <c:v>123</c:v>
                </c:pt>
                <c:pt idx="5">
                  <c:v>140</c:v>
                </c:pt>
                <c:pt idx="6">
                  <c:v>130</c:v>
                </c:pt>
                <c:pt idx="7">
                  <c:v>134</c:v>
                </c:pt>
                <c:pt idx="8">
                  <c:v>118</c:v>
                </c:pt>
                <c:pt idx="9">
                  <c:v>73</c:v>
                </c:pt>
                <c:pt idx="10">
                  <c:v>136</c:v>
                </c:pt>
                <c:pt idx="11">
                  <c:v>135</c:v>
                </c:pt>
                <c:pt idx="12">
                  <c:v>141</c:v>
                </c:pt>
                <c:pt idx="13">
                  <c:v>122</c:v>
                </c:pt>
                <c:pt idx="14">
                  <c:v>80</c:v>
                </c:pt>
                <c:pt idx="15">
                  <c:v>133</c:v>
                </c:pt>
                <c:pt idx="16">
                  <c:v>50</c:v>
                </c:pt>
              </c:numCache>
            </c:numRef>
          </c:val>
          <c:extLst>
            <c:ext xmlns:c16="http://schemas.microsoft.com/office/drawing/2014/chart" uri="{C3380CC4-5D6E-409C-BE32-E72D297353CC}">
              <c16:uniqueId val="{00000000-BDC9-49C6-A66D-687FD822B2D4}"/>
            </c:ext>
          </c:extLst>
        </c:ser>
        <c:ser>
          <c:idx val="1"/>
          <c:order val="1"/>
          <c:tx>
            <c:strRef>
              <c:f>'data institution'!$W$2</c:f>
              <c:strCache>
                <c:ptCount val="1"/>
                <c:pt idx="0">
                  <c:v>no</c:v>
                </c:pt>
              </c:strCache>
            </c:strRef>
          </c:tx>
          <c:spPr>
            <a:solidFill>
              <a:schemeClr val="accent2"/>
            </a:solidFill>
            <a:ln>
              <a:noFill/>
            </a:ln>
            <a:effectLst/>
          </c:spPr>
          <c:invertIfNegative val="0"/>
          <c:cat>
            <c:strRef>
              <c:extLst>
                <c:ext xmlns:c15="http://schemas.microsoft.com/office/drawing/2012/chart" uri="{02D57815-91ED-43cb-92C2-25804820EDAC}">
                  <c15:fullRef>
                    <c15:sqref>'data institution'!$U$3:$U$20</c15:sqref>
                  </c15:fullRef>
                </c:ext>
              </c:extLst>
              <c:f>('data institution'!$U$3:$U$12,'data institution'!$U$14:$U$20)</c:f>
              <c:strCache>
                <c:ptCount val="17"/>
                <c:pt idx="0">
                  <c:v>Number of academic staff</c:v>
                </c:pt>
                <c:pt idx="1">
                  <c:v>Number of academic staff by subject area</c:v>
                </c:pt>
                <c:pt idx="2">
                  <c:v>Number of academic staff of international/overseas origin</c:v>
                </c:pt>
                <c:pt idx="3">
                  <c:v>Number of academic staff of international/overseas origin by subject area</c:v>
                </c:pt>
                <c:pt idx="4">
                  <c:v>Number of senior female academic staff</c:v>
                </c:pt>
                <c:pt idx="5">
                  <c:v>Number of bachelor students</c:v>
                </c:pt>
                <c:pt idx="6">
                  <c:v>Number of bachelor students by subject area</c:v>
                </c:pt>
                <c:pt idx="7">
                  <c:v>Number of bachelor students of international/overseas origin</c:v>
                </c:pt>
                <c:pt idx="8">
                  <c:v>Number of bachelor students of international/overseas origin by subject area</c:v>
                </c:pt>
                <c:pt idx="9">
                  <c:v>Number of bachelor students who did an internship / work placement</c:v>
                </c:pt>
                <c:pt idx="10">
                  <c:v>Number of total students</c:v>
                </c:pt>
                <c:pt idx="11">
                  <c:v>Number of total female students</c:v>
                </c:pt>
                <c:pt idx="12">
                  <c:v>Number of total students of international/overseas origin</c:v>
                </c:pt>
                <c:pt idx="13">
                  <c:v>Number of total students of international/overseas origin by subject area</c:v>
                </c:pt>
                <c:pt idx="14">
                  <c:v>Expenditure on teaching and student service/activities</c:v>
                </c:pt>
                <c:pt idx="15">
                  <c:v>Total institutional expenditure</c:v>
                </c:pt>
                <c:pt idx="16">
                  <c:v>Graduate salaries</c:v>
                </c:pt>
              </c:strCache>
            </c:strRef>
          </c:cat>
          <c:val>
            <c:numRef>
              <c:extLst>
                <c:ext xmlns:c15="http://schemas.microsoft.com/office/drawing/2012/chart" uri="{02D57815-91ED-43cb-92C2-25804820EDAC}">
                  <c15:fullRef>
                    <c15:sqref>'data institution'!$W$3:$W$20</c15:sqref>
                  </c15:fullRef>
                </c:ext>
              </c:extLst>
              <c:f>('data institution'!$W$3:$W$12,'data institution'!$W$14:$W$20)</c:f>
              <c:numCache>
                <c:formatCode>General</c:formatCode>
                <c:ptCount val="17"/>
                <c:pt idx="0">
                  <c:v>0</c:v>
                </c:pt>
                <c:pt idx="1">
                  <c:v>4</c:v>
                </c:pt>
                <c:pt idx="2">
                  <c:v>0</c:v>
                </c:pt>
                <c:pt idx="3">
                  <c:v>7</c:v>
                </c:pt>
                <c:pt idx="4">
                  <c:v>4</c:v>
                </c:pt>
                <c:pt idx="5">
                  <c:v>3</c:v>
                </c:pt>
                <c:pt idx="6">
                  <c:v>7</c:v>
                </c:pt>
                <c:pt idx="7">
                  <c:v>6</c:v>
                </c:pt>
                <c:pt idx="8">
                  <c:v>12</c:v>
                </c:pt>
                <c:pt idx="9">
                  <c:v>32</c:v>
                </c:pt>
                <c:pt idx="10">
                  <c:v>4</c:v>
                </c:pt>
                <c:pt idx="11">
                  <c:v>2</c:v>
                </c:pt>
                <c:pt idx="12">
                  <c:v>1</c:v>
                </c:pt>
                <c:pt idx="13">
                  <c:v>9</c:v>
                </c:pt>
                <c:pt idx="14">
                  <c:v>17</c:v>
                </c:pt>
                <c:pt idx="15">
                  <c:v>0</c:v>
                </c:pt>
                <c:pt idx="16">
                  <c:v>45</c:v>
                </c:pt>
              </c:numCache>
            </c:numRef>
          </c:val>
          <c:extLst>
            <c:ext xmlns:c16="http://schemas.microsoft.com/office/drawing/2014/chart" uri="{C3380CC4-5D6E-409C-BE32-E72D297353CC}">
              <c16:uniqueId val="{00000001-BDC9-49C6-A66D-687FD822B2D4}"/>
            </c:ext>
          </c:extLst>
        </c:ser>
        <c:ser>
          <c:idx val="2"/>
          <c:order val="2"/>
          <c:tx>
            <c:strRef>
              <c:f>'data institution'!$X$2</c:f>
              <c:strCache>
                <c:ptCount val="1"/>
                <c:pt idx="0">
                  <c:v>not sure</c:v>
                </c:pt>
              </c:strCache>
            </c:strRef>
          </c:tx>
          <c:spPr>
            <a:solidFill>
              <a:schemeClr val="accent3"/>
            </a:solidFill>
            <a:ln>
              <a:noFill/>
            </a:ln>
            <a:effectLst/>
          </c:spPr>
          <c:invertIfNegative val="0"/>
          <c:cat>
            <c:strRef>
              <c:extLst>
                <c:ext xmlns:c15="http://schemas.microsoft.com/office/drawing/2012/chart" uri="{02D57815-91ED-43cb-92C2-25804820EDAC}">
                  <c15:fullRef>
                    <c15:sqref>'data institution'!$U$3:$U$20</c15:sqref>
                  </c15:fullRef>
                </c:ext>
              </c:extLst>
              <c:f>('data institution'!$U$3:$U$12,'data institution'!$U$14:$U$20)</c:f>
              <c:strCache>
                <c:ptCount val="17"/>
                <c:pt idx="0">
                  <c:v>Number of academic staff</c:v>
                </c:pt>
                <c:pt idx="1">
                  <c:v>Number of academic staff by subject area</c:v>
                </c:pt>
                <c:pt idx="2">
                  <c:v>Number of academic staff of international/overseas origin</c:v>
                </c:pt>
                <c:pt idx="3">
                  <c:v>Number of academic staff of international/overseas origin by subject area</c:v>
                </c:pt>
                <c:pt idx="4">
                  <c:v>Number of senior female academic staff</c:v>
                </c:pt>
                <c:pt idx="5">
                  <c:v>Number of bachelor students</c:v>
                </c:pt>
                <c:pt idx="6">
                  <c:v>Number of bachelor students by subject area</c:v>
                </c:pt>
                <c:pt idx="7">
                  <c:v>Number of bachelor students of international/overseas origin</c:v>
                </c:pt>
                <c:pt idx="8">
                  <c:v>Number of bachelor students of international/overseas origin by subject area</c:v>
                </c:pt>
                <c:pt idx="9">
                  <c:v>Number of bachelor students who did an internship / work placement</c:v>
                </c:pt>
                <c:pt idx="10">
                  <c:v>Number of total students</c:v>
                </c:pt>
                <c:pt idx="11">
                  <c:v>Number of total female students</c:v>
                </c:pt>
                <c:pt idx="12">
                  <c:v>Number of total students of international/overseas origin</c:v>
                </c:pt>
                <c:pt idx="13">
                  <c:v>Number of total students of international/overseas origin by subject area</c:v>
                </c:pt>
                <c:pt idx="14">
                  <c:v>Expenditure on teaching and student service/activities</c:v>
                </c:pt>
                <c:pt idx="15">
                  <c:v>Total institutional expenditure</c:v>
                </c:pt>
                <c:pt idx="16">
                  <c:v>Graduate salaries</c:v>
                </c:pt>
              </c:strCache>
            </c:strRef>
          </c:cat>
          <c:val>
            <c:numRef>
              <c:extLst>
                <c:ext xmlns:c15="http://schemas.microsoft.com/office/drawing/2012/chart" uri="{02D57815-91ED-43cb-92C2-25804820EDAC}">
                  <c15:fullRef>
                    <c15:sqref>'data institution'!$X$3:$X$20</c15:sqref>
                  </c15:fullRef>
                </c:ext>
              </c:extLst>
              <c:f>('data institution'!$X$3:$X$12,'data institution'!$X$14:$X$20)</c:f>
              <c:numCache>
                <c:formatCode>General</c:formatCode>
                <c:ptCount val="17"/>
                <c:pt idx="0">
                  <c:v>6</c:v>
                </c:pt>
                <c:pt idx="1">
                  <c:v>21</c:v>
                </c:pt>
                <c:pt idx="2">
                  <c:v>9</c:v>
                </c:pt>
                <c:pt idx="3">
                  <c:v>25</c:v>
                </c:pt>
                <c:pt idx="4">
                  <c:v>22</c:v>
                </c:pt>
                <c:pt idx="5">
                  <c:v>6</c:v>
                </c:pt>
                <c:pt idx="6">
                  <c:v>12</c:v>
                </c:pt>
                <c:pt idx="7">
                  <c:v>9</c:v>
                </c:pt>
                <c:pt idx="8">
                  <c:v>19</c:v>
                </c:pt>
                <c:pt idx="9">
                  <c:v>44</c:v>
                </c:pt>
                <c:pt idx="10">
                  <c:v>9</c:v>
                </c:pt>
                <c:pt idx="11">
                  <c:v>12</c:v>
                </c:pt>
                <c:pt idx="12">
                  <c:v>7</c:v>
                </c:pt>
                <c:pt idx="13">
                  <c:v>18</c:v>
                </c:pt>
                <c:pt idx="14">
                  <c:v>52</c:v>
                </c:pt>
                <c:pt idx="15">
                  <c:v>16</c:v>
                </c:pt>
                <c:pt idx="16">
                  <c:v>54</c:v>
                </c:pt>
              </c:numCache>
            </c:numRef>
          </c:val>
          <c:extLst>
            <c:ext xmlns:c16="http://schemas.microsoft.com/office/drawing/2014/chart" uri="{C3380CC4-5D6E-409C-BE32-E72D297353CC}">
              <c16:uniqueId val="{00000002-BDC9-49C6-A66D-687FD822B2D4}"/>
            </c:ext>
          </c:extLst>
        </c:ser>
        <c:dLbls>
          <c:showLegendKey val="0"/>
          <c:showVal val="0"/>
          <c:showCatName val="0"/>
          <c:showSerName val="0"/>
          <c:showPercent val="0"/>
          <c:showBubbleSize val="0"/>
        </c:dLbls>
        <c:gapWidth val="150"/>
        <c:overlap val="100"/>
        <c:axId val="-462319680"/>
        <c:axId val="-556743680"/>
      </c:barChart>
      <c:catAx>
        <c:axId val="-46231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743680"/>
        <c:crosses val="autoZero"/>
        <c:auto val="1"/>
        <c:lblAlgn val="ctr"/>
        <c:lblOffset val="100"/>
        <c:noMultiLvlLbl val="0"/>
      </c:catAx>
      <c:valAx>
        <c:axId val="-556743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231968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resources!$I$10</c:f>
              <c:strCache>
                <c:ptCount val="1"/>
                <c:pt idx="0">
                  <c:v>5 (highest)</c:v>
                </c:pt>
              </c:strCache>
            </c:strRef>
          </c:tx>
          <c:spPr>
            <a:solidFill>
              <a:schemeClr val="accent1"/>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resources!$I$11:$I$14</c:f>
              <c:numCache>
                <c:formatCode>General</c:formatCode>
                <c:ptCount val="4"/>
                <c:pt idx="0">
                  <c:v>54</c:v>
                </c:pt>
                <c:pt idx="1">
                  <c:v>70</c:v>
                </c:pt>
                <c:pt idx="2">
                  <c:v>37</c:v>
                </c:pt>
                <c:pt idx="3">
                  <c:v>68</c:v>
                </c:pt>
              </c:numCache>
            </c:numRef>
          </c:val>
          <c:extLst>
            <c:ext xmlns:c16="http://schemas.microsoft.com/office/drawing/2014/chart" uri="{C3380CC4-5D6E-409C-BE32-E72D297353CC}">
              <c16:uniqueId val="{00000000-FDE2-493D-92E2-B2E17EF72E34}"/>
            </c:ext>
          </c:extLst>
        </c:ser>
        <c:ser>
          <c:idx val="1"/>
          <c:order val="1"/>
          <c:tx>
            <c:strRef>
              <c:f>resources!$J$10</c:f>
              <c:strCache>
                <c:ptCount val="1"/>
                <c:pt idx="0">
                  <c:v>4</c:v>
                </c:pt>
              </c:strCache>
            </c:strRef>
          </c:tx>
          <c:spPr>
            <a:solidFill>
              <a:schemeClr val="accent2"/>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resources!$J$11:$J$14</c:f>
              <c:numCache>
                <c:formatCode>General</c:formatCode>
                <c:ptCount val="4"/>
                <c:pt idx="0">
                  <c:v>69</c:v>
                </c:pt>
                <c:pt idx="1">
                  <c:v>51</c:v>
                </c:pt>
                <c:pt idx="2">
                  <c:v>61</c:v>
                </c:pt>
                <c:pt idx="3">
                  <c:v>64</c:v>
                </c:pt>
              </c:numCache>
            </c:numRef>
          </c:val>
          <c:extLst>
            <c:ext xmlns:c16="http://schemas.microsoft.com/office/drawing/2014/chart" uri="{C3380CC4-5D6E-409C-BE32-E72D297353CC}">
              <c16:uniqueId val="{00000001-FDE2-493D-92E2-B2E17EF72E34}"/>
            </c:ext>
          </c:extLst>
        </c:ser>
        <c:ser>
          <c:idx val="2"/>
          <c:order val="2"/>
          <c:tx>
            <c:strRef>
              <c:f>resources!$K$10</c:f>
              <c:strCache>
                <c:ptCount val="1"/>
                <c:pt idx="0">
                  <c:v>3</c:v>
                </c:pt>
              </c:strCache>
            </c:strRef>
          </c:tx>
          <c:spPr>
            <a:solidFill>
              <a:schemeClr val="accent3"/>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resources!$K$11:$K$14</c:f>
              <c:numCache>
                <c:formatCode>General</c:formatCode>
                <c:ptCount val="4"/>
                <c:pt idx="0">
                  <c:v>31</c:v>
                </c:pt>
                <c:pt idx="1">
                  <c:v>33</c:v>
                </c:pt>
                <c:pt idx="2">
                  <c:v>56</c:v>
                </c:pt>
                <c:pt idx="3">
                  <c:v>22</c:v>
                </c:pt>
              </c:numCache>
            </c:numRef>
          </c:val>
          <c:extLst>
            <c:ext xmlns:c16="http://schemas.microsoft.com/office/drawing/2014/chart" uri="{C3380CC4-5D6E-409C-BE32-E72D297353CC}">
              <c16:uniqueId val="{00000002-FDE2-493D-92E2-B2E17EF72E34}"/>
            </c:ext>
          </c:extLst>
        </c:ser>
        <c:ser>
          <c:idx val="3"/>
          <c:order val="3"/>
          <c:tx>
            <c:strRef>
              <c:f>resources!$L$10</c:f>
              <c:strCache>
                <c:ptCount val="1"/>
                <c:pt idx="0">
                  <c:v>2</c:v>
                </c:pt>
              </c:strCache>
            </c:strRef>
          </c:tx>
          <c:spPr>
            <a:solidFill>
              <a:schemeClr val="accent4"/>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resources!$L$11:$L$14</c:f>
              <c:numCache>
                <c:formatCode>General</c:formatCode>
                <c:ptCount val="4"/>
                <c:pt idx="0">
                  <c:v>4</c:v>
                </c:pt>
                <c:pt idx="1">
                  <c:v>7</c:v>
                </c:pt>
                <c:pt idx="2">
                  <c:v>6</c:v>
                </c:pt>
                <c:pt idx="3">
                  <c:v>8</c:v>
                </c:pt>
              </c:numCache>
            </c:numRef>
          </c:val>
          <c:extLst>
            <c:ext xmlns:c16="http://schemas.microsoft.com/office/drawing/2014/chart" uri="{C3380CC4-5D6E-409C-BE32-E72D297353CC}">
              <c16:uniqueId val="{00000003-FDE2-493D-92E2-B2E17EF72E34}"/>
            </c:ext>
          </c:extLst>
        </c:ser>
        <c:ser>
          <c:idx val="4"/>
          <c:order val="4"/>
          <c:tx>
            <c:strRef>
              <c:f>resources!$M$10</c:f>
              <c:strCache>
                <c:ptCount val="1"/>
                <c:pt idx="0">
                  <c:v>1 (lowest)</c:v>
                </c:pt>
              </c:strCache>
            </c:strRef>
          </c:tx>
          <c:spPr>
            <a:solidFill>
              <a:schemeClr val="accent5"/>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resources!$M$11:$M$14</c:f>
              <c:numCache>
                <c:formatCode>General</c:formatCode>
                <c:ptCount val="4"/>
                <c:pt idx="0">
                  <c:v>3</c:v>
                </c:pt>
                <c:pt idx="1">
                  <c:v>0</c:v>
                </c:pt>
                <c:pt idx="2">
                  <c:v>1</c:v>
                </c:pt>
                <c:pt idx="3">
                  <c:v>0</c:v>
                </c:pt>
              </c:numCache>
            </c:numRef>
          </c:val>
          <c:extLst>
            <c:ext xmlns:c16="http://schemas.microsoft.com/office/drawing/2014/chart" uri="{C3380CC4-5D6E-409C-BE32-E72D297353CC}">
              <c16:uniqueId val="{00000004-FDE2-493D-92E2-B2E17EF72E34}"/>
            </c:ext>
          </c:extLst>
        </c:ser>
        <c:ser>
          <c:idx val="5"/>
          <c:order val="5"/>
          <c:tx>
            <c:strRef>
              <c:f>resources!$N$10</c:f>
              <c:strCache>
                <c:ptCount val="1"/>
                <c:pt idx="0">
                  <c:v>not important at all</c:v>
                </c:pt>
              </c:strCache>
            </c:strRef>
          </c:tx>
          <c:spPr>
            <a:solidFill>
              <a:schemeClr val="accent6"/>
            </a:solidFill>
            <a:ln>
              <a:noFill/>
            </a:ln>
            <a:effectLst/>
          </c:spPr>
          <c:invertIfNegative val="0"/>
          <c:cat>
            <c:strRef>
              <c:f>resources!$H$11:$H$14</c:f>
              <c:strCache>
                <c:ptCount val="4"/>
                <c:pt idx="0">
                  <c:v>Staff to student ratio</c:v>
                </c:pt>
                <c:pt idx="1">
                  <c:v>Research output</c:v>
                </c:pt>
                <c:pt idx="2">
                  <c:v>Finance per student</c:v>
                </c:pt>
                <c:pt idx="3">
                  <c:v>Quality of services available to students</c:v>
                </c:pt>
              </c:strCache>
            </c:strRef>
          </c:cat>
          <c:val>
            <c:numRef>
              <c:f>resources!$N$11:$N$14</c:f>
              <c:numCache>
                <c:formatCode>General</c:formatCode>
                <c:ptCount val="4"/>
                <c:pt idx="0">
                  <c:v>8</c:v>
                </c:pt>
                <c:pt idx="1">
                  <c:v>8</c:v>
                </c:pt>
                <c:pt idx="2">
                  <c:v>8</c:v>
                </c:pt>
                <c:pt idx="3">
                  <c:v>7</c:v>
                </c:pt>
              </c:numCache>
            </c:numRef>
          </c:val>
          <c:extLst>
            <c:ext xmlns:c16="http://schemas.microsoft.com/office/drawing/2014/chart" uri="{C3380CC4-5D6E-409C-BE32-E72D297353CC}">
              <c16:uniqueId val="{00000005-FDE2-493D-92E2-B2E17EF72E34}"/>
            </c:ext>
          </c:extLst>
        </c:ser>
        <c:dLbls>
          <c:showLegendKey val="0"/>
          <c:showVal val="0"/>
          <c:showCatName val="0"/>
          <c:showSerName val="0"/>
          <c:showPercent val="0"/>
          <c:showBubbleSize val="0"/>
        </c:dLbls>
        <c:gapWidth val="150"/>
        <c:overlap val="100"/>
        <c:axId val="-868732032"/>
        <c:axId val="-841309888"/>
      </c:barChart>
      <c:catAx>
        <c:axId val="-868732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1309888"/>
        <c:crosses val="autoZero"/>
        <c:auto val="1"/>
        <c:lblAlgn val="ctr"/>
        <c:lblOffset val="100"/>
        <c:noMultiLvlLbl val="0"/>
      </c:catAx>
      <c:valAx>
        <c:axId val="-84130988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6873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engagement!$I$4</c:f>
              <c:strCache>
                <c:ptCount val="1"/>
                <c:pt idx="0">
                  <c:v>5 (highest)</c:v>
                </c:pt>
              </c:strCache>
            </c:strRef>
          </c:tx>
          <c:spPr>
            <a:solidFill>
              <a:schemeClr val="accent1"/>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engagement!$I$5:$I$8</c:f>
              <c:numCache>
                <c:formatCode>General</c:formatCode>
                <c:ptCount val="4"/>
                <c:pt idx="0">
                  <c:v>51</c:v>
                </c:pt>
                <c:pt idx="1">
                  <c:v>64</c:v>
                </c:pt>
                <c:pt idx="2">
                  <c:v>63</c:v>
                </c:pt>
                <c:pt idx="3">
                  <c:v>76</c:v>
                </c:pt>
              </c:numCache>
            </c:numRef>
          </c:val>
          <c:extLst>
            <c:ext xmlns:c16="http://schemas.microsoft.com/office/drawing/2014/chart" uri="{C3380CC4-5D6E-409C-BE32-E72D297353CC}">
              <c16:uniqueId val="{00000000-A253-4A57-B403-D82F108790CD}"/>
            </c:ext>
          </c:extLst>
        </c:ser>
        <c:ser>
          <c:idx val="1"/>
          <c:order val="1"/>
          <c:tx>
            <c:strRef>
              <c:f>engagement!$J$4</c:f>
              <c:strCache>
                <c:ptCount val="1"/>
                <c:pt idx="0">
                  <c:v>4</c:v>
                </c:pt>
              </c:strCache>
            </c:strRef>
          </c:tx>
          <c:spPr>
            <a:solidFill>
              <a:schemeClr val="accent2"/>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engagement!$J$5:$J$8</c:f>
              <c:numCache>
                <c:formatCode>General</c:formatCode>
                <c:ptCount val="4"/>
                <c:pt idx="0">
                  <c:v>54</c:v>
                </c:pt>
                <c:pt idx="1">
                  <c:v>61</c:v>
                </c:pt>
                <c:pt idx="2">
                  <c:v>56</c:v>
                </c:pt>
                <c:pt idx="3">
                  <c:v>54</c:v>
                </c:pt>
              </c:numCache>
            </c:numRef>
          </c:val>
          <c:extLst>
            <c:ext xmlns:c16="http://schemas.microsoft.com/office/drawing/2014/chart" uri="{C3380CC4-5D6E-409C-BE32-E72D297353CC}">
              <c16:uniqueId val="{00000001-A253-4A57-B403-D82F108790CD}"/>
            </c:ext>
          </c:extLst>
        </c:ser>
        <c:ser>
          <c:idx val="2"/>
          <c:order val="2"/>
          <c:tx>
            <c:strRef>
              <c:f>engagement!$K$4</c:f>
              <c:strCache>
                <c:ptCount val="1"/>
                <c:pt idx="0">
                  <c:v>3</c:v>
                </c:pt>
              </c:strCache>
            </c:strRef>
          </c:tx>
          <c:spPr>
            <a:solidFill>
              <a:schemeClr val="accent3"/>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engagement!$K$5:$K$8</c:f>
              <c:numCache>
                <c:formatCode>General</c:formatCode>
                <c:ptCount val="4"/>
                <c:pt idx="0">
                  <c:v>42</c:v>
                </c:pt>
                <c:pt idx="1">
                  <c:v>29</c:v>
                </c:pt>
                <c:pt idx="2">
                  <c:v>33</c:v>
                </c:pt>
                <c:pt idx="3">
                  <c:v>24</c:v>
                </c:pt>
              </c:numCache>
            </c:numRef>
          </c:val>
          <c:extLst>
            <c:ext xmlns:c16="http://schemas.microsoft.com/office/drawing/2014/chart" uri="{C3380CC4-5D6E-409C-BE32-E72D297353CC}">
              <c16:uniqueId val="{00000002-A253-4A57-B403-D82F108790CD}"/>
            </c:ext>
          </c:extLst>
        </c:ser>
        <c:ser>
          <c:idx val="3"/>
          <c:order val="3"/>
          <c:tx>
            <c:strRef>
              <c:f>engagement!$L$4</c:f>
              <c:strCache>
                <c:ptCount val="1"/>
                <c:pt idx="0">
                  <c:v>2</c:v>
                </c:pt>
              </c:strCache>
            </c:strRef>
          </c:tx>
          <c:spPr>
            <a:solidFill>
              <a:schemeClr val="accent4"/>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engagement!$L$5:$L$8</c:f>
              <c:numCache>
                <c:formatCode>General</c:formatCode>
                <c:ptCount val="4"/>
                <c:pt idx="0">
                  <c:v>7</c:v>
                </c:pt>
                <c:pt idx="1">
                  <c:v>1</c:v>
                </c:pt>
                <c:pt idx="2">
                  <c:v>3</c:v>
                </c:pt>
                <c:pt idx="3">
                  <c:v>2</c:v>
                </c:pt>
              </c:numCache>
            </c:numRef>
          </c:val>
          <c:extLst>
            <c:ext xmlns:c16="http://schemas.microsoft.com/office/drawing/2014/chart" uri="{C3380CC4-5D6E-409C-BE32-E72D297353CC}">
              <c16:uniqueId val="{00000003-A253-4A57-B403-D82F108790CD}"/>
            </c:ext>
          </c:extLst>
        </c:ser>
        <c:ser>
          <c:idx val="4"/>
          <c:order val="4"/>
          <c:tx>
            <c:strRef>
              <c:f>engagement!$M$4</c:f>
              <c:strCache>
                <c:ptCount val="1"/>
                <c:pt idx="0">
                  <c:v>1 (lowest)</c:v>
                </c:pt>
              </c:strCache>
            </c:strRef>
          </c:tx>
          <c:spPr>
            <a:solidFill>
              <a:schemeClr val="accent5"/>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engagement!$M$5:$M$8</c:f>
              <c:numCache>
                <c:formatCode>General</c:formatCode>
                <c:ptCount val="4"/>
                <c:pt idx="0">
                  <c:v>1</c:v>
                </c:pt>
                <c:pt idx="1">
                  <c:v>0</c:v>
                </c:pt>
                <c:pt idx="2">
                  <c:v>0</c:v>
                </c:pt>
                <c:pt idx="3">
                  <c:v>0</c:v>
                </c:pt>
              </c:numCache>
            </c:numRef>
          </c:val>
          <c:extLst>
            <c:ext xmlns:c16="http://schemas.microsoft.com/office/drawing/2014/chart" uri="{C3380CC4-5D6E-409C-BE32-E72D297353CC}">
              <c16:uniqueId val="{00000004-A253-4A57-B403-D82F108790CD}"/>
            </c:ext>
          </c:extLst>
        </c:ser>
        <c:ser>
          <c:idx val="5"/>
          <c:order val="5"/>
          <c:tx>
            <c:strRef>
              <c:f>engagement!$N$4</c:f>
              <c:strCache>
                <c:ptCount val="1"/>
                <c:pt idx="0">
                  <c:v>not important at all</c:v>
                </c:pt>
              </c:strCache>
            </c:strRef>
          </c:tx>
          <c:spPr>
            <a:solidFill>
              <a:schemeClr val="accent6"/>
            </a:solidFill>
            <a:ln>
              <a:noFill/>
            </a:ln>
            <a:effectLst/>
          </c:spPr>
          <c:invertIfNegative val="0"/>
          <c:cat>
            <c:strRef>
              <c:f>engagement!$H$5:$H$8</c:f>
              <c:strCache>
                <c:ptCount val="4"/>
                <c:pt idx="0">
                  <c:v>Student recommendation</c:v>
                </c:pt>
                <c:pt idx="1">
                  <c:v>Student engagement</c:v>
                </c:pt>
                <c:pt idx="2">
                  <c:v>Student career preparation</c:v>
                </c:pt>
                <c:pt idx="3">
                  <c:v>Student interaction with teachers and faculty</c:v>
                </c:pt>
              </c:strCache>
            </c:strRef>
          </c:cat>
          <c:val>
            <c:numRef>
              <c:f>engagement!$N$5:$N$8</c:f>
              <c:numCache>
                <c:formatCode>General</c:formatCode>
                <c:ptCount val="4"/>
                <c:pt idx="0">
                  <c:v>8</c:v>
                </c:pt>
                <c:pt idx="1">
                  <c:v>8</c:v>
                </c:pt>
                <c:pt idx="2">
                  <c:v>8</c:v>
                </c:pt>
                <c:pt idx="3">
                  <c:v>7</c:v>
                </c:pt>
              </c:numCache>
            </c:numRef>
          </c:val>
          <c:extLst>
            <c:ext xmlns:c16="http://schemas.microsoft.com/office/drawing/2014/chart" uri="{C3380CC4-5D6E-409C-BE32-E72D297353CC}">
              <c16:uniqueId val="{00000005-A253-4A57-B403-D82F108790CD}"/>
            </c:ext>
          </c:extLst>
        </c:ser>
        <c:dLbls>
          <c:showLegendKey val="0"/>
          <c:showVal val="0"/>
          <c:showCatName val="0"/>
          <c:showSerName val="0"/>
          <c:showPercent val="0"/>
          <c:showBubbleSize val="0"/>
        </c:dLbls>
        <c:gapWidth val="150"/>
        <c:overlap val="100"/>
        <c:axId val="-844647520"/>
        <c:axId val="-844799056"/>
      </c:barChart>
      <c:catAx>
        <c:axId val="-844647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4799056"/>
        <c:crosses val="autoZero"/>
        <c:auto val="1"/>
        <c:lblAlgn val="ctr"/>
        <c:lblOffset val="100"/>
        <c:noMultiLvlLbl val="0"/>
      </c:catAx>
      <c:valAx>
        <c:axId val="-844799056"/>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464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outcomes!$L$3</c:f>
              <c:strCache>
                <c:ptCount val="1"/>
                <c:pt idx="0">
                  <c:v>5 (highest)</c:v>
                </c:pt>
              </c:strCache>
            </c:strRef>
          </c:tx>
          <c:spPr>
            <a:solidFill>
              <a:schemeClr val="accent1"/>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outcomes!$L$4:$L$7</c:f>
              <c:numCache>
                <c:formatCode>General</c:formatCode>
                <c:ptCount val="4"/>
                <c:pt idx="0">
                  <c:v>62</c:v>
                </c:pt>
                <c:pt idx="1">
                  <c:v>57</c:v>
                </c:pt>
                <c:pt idx="2">
                  <c:v>43</c:v>
                </c:pt>
                <c:pt idx="3">
                  <c:v>53</c:v>
                </c:pt>
              </c:numCache>
            </c:numRef>
          </c:val>
          <c:extLst>
            <c:ext xmlns:c16="http://schemas.microsoft.com/office/drawing/2014/chart" uri="{C3380CC4-5D6E-409C-BE32-E72D297353CC}">
              <c16:uniqueId val="{00000000-00B1-4D08-A0C2-11EE40F2D588}"/>
            </c:ext>
          </c:extLst>
        </c:ser>
        <c:ser>
          <c:idx val="1"/>
          <c:order val="1"/>
          <c:tx>
            <c:strRef>
              <c:f>outcomes!$M$3</c:f>
              <c:strCache>
                <c:ptCount val="1"/>
                <c:pt idx="0">
                  <c:v>4</c:v>
                </c:pt>
              </c:strCache>
            </c:strRef>
          </c:tx>
          <c:spPr>
            <a:solidFill>
              <a:schemeClr val="accent2"/>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outcomes!$M$4:$M$7</c:f>
              <c:numCache>
                <c:formatCode>General</c:formatCode>
                <c:ptCount val="4"/>
                <c:pt idx="0">
                  <c:v>56</c:v>
                </c:pt>
                <c:pt idx="1">
                  <c:v>72</c:v>
                </c:pt>
                <c:pt idx="2">
                  <c:v>55</c:v>
                </c:pt>
                <c:pt idx="3">
                  <c:v>64</c:v>
                </c:pt>
              </c:numCache>
            </c:numRef>
          </c:val>
          <c:extLst>
            <c:ext xmlns:c16="http://schemas.microsoft.com/office/drawing/2014/chart" uri="{C3380CC4-5D6E-409C-BE32-E72D297353CC}">
              <c16:uniqueId val="{00000001-00B1-4D08-A0C2-11EE40F2D588}"/>
            </c:ext>
          </c:extLst>
        </c:ser>
        <c:ser>
          <c:idx val="2"/>
          <c:order val="2"/>
          <c:tx>
            <c:strRef>
              <c:f>outcomes!$N$3</c:f>
              <c:strCache>
                <c:ptCount val="1"/>
                <c:pt idx="0">
                  <c:v>3</c:v>
                </c:pt>
              </c:strCache>
            </c:strRef>
          </c:tx>
          <c:spPr>
            <a:solidFill>
              <a:schemeClr val="accent3"/>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outcomes!$N$4:$N$7</c:f>
              <c:numCache>
                <c:formatCode>General</c:formatCode>
                <c:ptCount val="4"/>
                <c:pt idx="0">
                  <c:v>23</c:v>
                </c:pt>
                <c:pt idx="1">
                  <c:v>22</c:v>
                </c:pt>
                <c:pt idx="2">
                  <c:v>38</c:v>
                </c:pt>
                <c:pt idx="3">
                  <c:v>25</c:v>
                </c:pt>
              </c:numCache>
            </c:numRef>
          </c:val>
          <c:extLst>
            <c:ext xmlns:c16="http://schemas.microsoft.com/office/drawing/2014/chart" uri="{C3380CC4-5D6E-409C-BE32-E72D297353CC}">
              <c16:uniqueId val="{00000002-00B1-4D08-A0C2-11EE40F2D588}"/>
            </c:ext>
          </c:extLst>
        </c:ser>
        <c:ser>
          <c:idx val="3"/>
          <c:order val="3"/>
          <c:tx>
            <c:strRef>
              <c:f>outcomes!$O$3</c:f>
              <c:strCache>
                <c:ptCount val="1"/>
                <c:pt idx="0">
                  <c:v>2</c:v>
                </c:pt>
              </c:strCache>
            </c:strRef>
          </c:tx>
          <c:spPr>
            <a:solidFill>
              <a:schemeClr val="accent4"/>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outcomes!$O$4:$O$7</c:f>
              <c:numCache>
                <c:formatCode>General</c:formatCode>
                <c:ptCount val="4"/>
                <c:pt idx="0">
                  <c:v>5</c:v>
                </c:pt>
                <c:pt idx="1">
                  <c:v>2</c:v>
                </c:pt>
                <c:pt idx="2">
                  <c:v>12</c:v>
                </c:pt>
                <c:pt idx="3">
                  <c:v>8</c:v>
                </c:pt>
              </c:numCache>
            </c:numRef>
          </c:val>
          <c:extLst>
            <c:ext xmlns:c16="http://schemas.microsoft.com/office/drawing/2014/chart" uri="{C3380CC4-5D6E-409C-BE32-E72D297353CC}">
              <c16:uniqueId val="{00000003-00B1-4D08-A0C2-11EE40F2D588}"/>
            </c:ext>
          </c:extLst>
        </c:ser>
        <c:ser>
          <c:idx val="4"/>
          <c:order val="4"/>
          <c:tx>
            <c:strRef>
              <c:f>outcomes!$P$3</c:f>
              <c:strCache>
                <c:ptCount val="1"/>
                <c:pt idx="0">
                  <c:v>1 (lowest)</c:v>
                </c:pt>
              </c:strCache>
            </c:strRef>
          </c:tx>
          <c:spPr>
            <a:solidFill>
              <a:schemeClr val="accent5"/>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outcomes!$P$4:$P$7</c:f>
              <c:numCache>
                <c:formatCode>General</c:formatCode>
                <c:ptCount val="4"/>
                <c:pt idx="0">
                  <c:v>5</c:v>
                </c:pt>
                <c:pt idx="1">
                  <c:v>0</c:v>
                </c:pt>
                <c:pt idx="2">
                  <c:v>3</c:v>
                </c:pt>
                <c:pt idx="3">
                  <c:v>3</c:v>
                </c:pt>
              </c:numCache>
            </c:numRef>
          </c:val>
          <c:extLst>
            <c:ext xmlns:c16="http://schemas.microsoft.com/office/drawing/2014/chart" uri="{C3380CC4-5D6E-409C-BE32-E72D297353CC}">
              <c16:uniqueId val="{00000004-00B1-4D08-A0C2-11EE40F2D588}"/>
            </c:ext>
          </c:extLst>
        </c:ser>
        <c:ser>
          <c:idx val="5"/>
          <c:order val="5"/>
          <c:tx>
            <c:strRef>
              <c:f>outcomes!$Q$3</c:f>
              <c:strCache>
                <c:ptCount val="1"/>
                <c:pt idx="0">
                  <c:v>not important at all</c:v>
                </c:pt>
              </c:strCache>
            </c:strRef>
          </c:tx>
          <c:spPr>
            <a:solidFill>
              <a:schemeClr val="accent6"/>
            </a:solidFill>
            <a:ln>
              <a:noFill/>
            </a:ln>
            <a:effectLst/>
          </c:spPr>
          <c:invertIfNegative val="0"/>
          <c:cat>
            <c:strRef>
              <c:f>outcomes!$K$4:$K$7</c:f>
              <c:strCache>
                <c:ptCount val="4"/>
                <c:pt idx="0">
                  <c:v>Institutional reputation</c:v>
                </c:pt>
                <c:pt idx="1">
                  <c:v>Student progression</c:v>
                </c:pt>
                <c:pt idx="2">
                  <c:v>Destination of leavers</c:v>
                </c:pt>
                <c:pt idx="3">
                  <c:v>Graduation rate</c:v>
                </c:pt>
              </c:strCache>
            </c:strRef>
          </c:cat>
          <c:val>
            <c:numRef>
              <c:f>outcomes!$Q$4:$Q$7</c:f>
              <c:numCache>
                <c:formatCode>General</c:formatCode>
                <c:ptCount val="4"/>
                <c:pt idx="0">
                  <c:v>9</c:v>
                </c:pt>
                <c:pt idx="1">
                  <c:v>7</c:v>
                </c:pt>
                <c:pt idx="2">
                  <c:v>9</c:v>
                </c:pt>
                <c:pt idx="3">
                  <c:v>7</c:v>
                </c:pt>
              </c:numCache>
            </c:numRef>
          </c:val>
          <c:extLst>
            <c:ext xmlns:c16="http://schemas.microsoft.com/office/drawing/2014/chart" uri="{C3380CC4-5D6E-409C-BE32-E72D297353CC}">
              <c16:uniqueId val="{00000005-00B1-4D08-A0C2-11EE40F2D588}"/>
            </c:ext>
          </c:extLst>
        </c:ser>
        <c:dLbls>
          <c:showLegendKey val="0"/>
          <c:showVal val="0"/>
          <c:showCatName val="0"/>
          <c:showSerName val="0"/>
          <c:showPercent val="0"/>
          <c:showBubbleSize val="0"/>
        </c:dLbls>
        <c:gapWidth val="150"/>
        <c:overlap val="100"/>
        <c:axId val="-869373568"/>
        <c:axId val="-869646608"/>
      </c:barChart>
      <c:catAx>
        <c:axId val="-869373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9646608"/>
        <c:crosses val="autoZero"/>
        <c:auto val="1"/>
        <c:lblAlgn val="ctr"/>
        <c:lblOffset val="100"/>
        <c:noMultiLvlLbl val="0"/>
      </c:catAx>
      <c:valAx>
        <c:axId val="-86964660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6937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'data outcome'!$H$3</c:f>
              <c:strCache>
                <c:ptCount val="1"/>
                <c:pt idx="0">
                  <c:v>yes</c:v>
                </c:pt>
              </c:strCache>
            </c:strRef>
          </c:tx>
          <c:spPr>
            <a:solidFill>
              <a:schemeClr val="accent1"/>
            </a:solidFill>
            <a:ln>
              <a:noFill/>
            </a:ln>
            <a:effectLst/>
          </c:spPr>
          <c:invertIfNegative val="0"/>
          <c:cat>
            <c:strRef>
              <c:f>'data outcome'!$G$4:$G$7</c:f>
              <c:strCache>
                <c:ptCount val="4"/>
                <c:pt idx="0">
                  <c:v>Number of entrants to bachelor level courses</c:v>
                </c:pt>
                <c:pt idx="1">
                  <c:v>Number of approved withdrawals from bachelor level courses</c:v>
                </c:pt>
                <c:pt idx="2">
                  <c:v>Destination of leavers</c:v>
                </c:pt>
                <c:pt idx="3">
                  <c:v>Graduation rate</c:v>
                </c:pt>
              </c:strCache>
            </c:strRef>
          </c:cat>
          <c:val>
            <c:numRef>
              <c:f>'data outcome'!$H$4:$H$7</c:f>
              <c:numCache>
                <c:formatCode>General</c:formatCode>
                <c:ptCount val="4"/>
                <c:pt idx="0">
                  <c:v>130</c:v>
                </c:pt>
                <c:pt idx="1">
                  <c:v>81</c:v>
                </c:pt>
                <c:pt idx="2">
                  <c:v>52</c:v>
                </c:pt>
                <c:pt idx="3">
                  <c:v>125</c:v>
                </c:pt>
              </c:numCache>
            </c:numRef>
          </c:val>
          <c:extLst>
            <c:ext xmlns:c16="http://schemas.microsoft.com/office/drawing/2014/chart" uri="{C3380CC4-5D6E-409C-BE32-E72D297353CC}">
              <c16:uniqueId val="{00000000-B586-43B0-857D-870C3DB4814E}"/>
            </c:ext>
          </c:extLst>
        </c:ser>
        <c:ser>
          <c:idx val="1"/>
          <c:order val="1"/>
          <c:tx>
            <c:strRef>
              <c:f>'data outcome'!$I$3</c:f>
              <c:strCache>
                <c:ptCount val="1"/>
                <c:pt idx="0">
                  <c:v>no</c:v>
                </c:pt>
              </c:strCache>
            </c:strRef>
          </c:tx>
          <c:spPr>
            <a:solidFill>
              <a:schemeClr val="accent2"/>
            </a:solidFill>
            <a:ln>
              <a:noFill/>
            </a:ln>
            <a:effectLst/>
          </c:spPr>
          <c:invertIfNegative val="0"/>
          <c:cat>
            <c:strRef>
              <c:f>'data outcome'!$G$4:$G$7</c:f>
              <c:strCache>
                <c:ptCount val="4"/>
                <c:pt idx="0">
                  <c:v>Number of entrants to bachelor level courses</c:v>
                </c:pt>
                <c:pt idx="1">
                  <c:v>Number of approved withdrawals from bachelor level courses</c:v>
                </c:pt>
                <c:pt idx="2">
                  <c:v>Destination of leavers</c:v>
                </c:pt>
                <c:pt idx="3">
                  <c:v>Graduation rate</c:v>
                </c:pt>
              </c:strCache>
            </c:strRef>
          </c:cat>
          <c:val>
            <c:numRef>
              <c:f>'data outcome'!$I$4:$I$7</c:f>
              <c:numCache>
                <c:formatCode>General</c:formatCode>
                <c:ptCount val="4"/>
                <c:pt idx="0">
                  <c:v>5</c:v>
                </c:pt>
                <c:pt idx="1">
                  <c:v>22</c:v>
                </c:pt>
                <c:pt idx="2">
                  <c:v>41</c:v>
                </c:pt>
                <c:pt idx="3">
                  <c:v>5</c:v>
                </c:pt>
              </c:numCache>
            </c:numRef>
          </c:val>
          <c:extLst>
            <c:ext xmlns:c16="http://schemas.microsoft.com/office/drawing/2014/chart" uri="{C3380CC4-5D6E-409C-BE32-E72D297353CC}">
              <c16:uniqueId val="{00000001-B586-43B0-857D-870C3DB4814E}"/>
            </c:ext>
          </c:extLst>
        </c:ser>
        <c:ser>
          <c:idx val="2"/>
          <c:order val="2"/>
          <c:tx>
            <c:strRef>
              <c:f>'data outcome'!$J$3</c:f>
              <c:strCache>
                <c:ptCount val="1"/>
                <c:pt idx="0">
                  <c:v>not sure</c:v>
                </c:pt>
              </c:strCache>
            </c:strRef>
          </c:tx>
          <c:spPr>
            <a:solidFill>
              <a:schemeClr val="accent3"/>
            </a:solidFill>
            <a:ln>
              <a:noFill/>
            </a:ln>
            <a:effectLst/>
          </c:spPr>
          <c:invertIfNegative val="0"/>
          <c:cat>
            <c:strRef>
              <c:f>'data outcome'!$G$4:$G$7</c:f>
              <c:strCache>
                <c:ptCount val="4"/>
                <c:pt idx="0">
                  <c:v>Number of entrants to bachelor level courses</c:v>
                </c:pt>
                <c:pt idx="1">
                  <c:v>Number of approved withdrawals from bachelor level courses</c:v>
                </c:pt>
                <c:pt idx="2">
                  <c:v>Destination of leavers</c:v>
                </c:pt>
                <c:pt idx="3">
                  <c:v>Graduation rate</c:v>
                </c:pt>
              </c:strCache>
            </c:strRef>
          </c:cat>
          <c:val>
            <c:numRef>
              <c:f>'data outcome'!$J$4:$J$7</c:f>
              <c:numCache>
                <c:formatCode>General</c:formatCode>
                <c:ptCount val="4"/>
                <c:pt idx="0">
                  <c:v>14</c:v>
                </c:pt>
                <c:pt idx="1">
                  <c:v>46</c:v>
                </c:pt>
                <c:pt idx="2">
                  <c:v>56</c:v>
                </c:pt>
                <c:pt idx="3">
                  <c:v>19</c:v>
                </c:pt>
              </c:numCache>
            </c:numRef>
          </c:val>
          <c:extLst>
            <c:ext xmlns:c16="http://schemas.microsoft.com/office/drawing/2014/chart" uri="{C3380CC4-5D6E-409C-BE32-E72D297353CC}">
              <c16:uniqueId val="{00000002-B586-43B0-857D-870C3DB4814E}"/>
            </c:ext>
          </c:extLst>
        </c:ser>
        <c:dLbls>
          <c:showLegendKey val="0"/>
          <c:showVal val="0"/>
          <c:showCatName val="0"/>
          <c:showSerName val="0"/>
          <c:showPercent val="0"/>
          <c:showBubbleSize val="0"/>
        </c:dLbls>
        <c:gapWidth val="150"/>
        <c:overlap val="100"/>
        <c:axId val="-845604976"/>
        <c:axId val="-845600256"/>
      </c:barChart>
      <c:catAx>
        <c:axId val="-84560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5600256"/>
        <c:crosses val="autoZero"/>
        <c:auto val="1"/>
        <c:lblAlgn val="ctr"/>
        <c:lblOffset val="100"/>
        <c:noMultiLvlLbl val="0"/>
      </c:catAx>
      <c:valAx>
        <c:axId val="-8456002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560497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environment!$J$2</c:f>
              <c:strCache>
                <c:ptCount val="1"/>
                <c:pt idx="0">
                  <c:v>5 (highest)</c:v>
                </c:pt>
              </c:strCache>
            </c:strRef>
          </c:tx>
          <c:spPr>
            <a:solidFill>
              <a:schemeClr val="accent1"/>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environment!$J$3:$J$6</c:f>
              <c:numCache>
                <c:formatCode>General</c:formatCode>
                <c:ptCount val="4"/>
                <c:pt idx="0">
                  <c:v>43</c:v>
                </c:pt>
                <c:pt idx="1">
                  <c:v>38</c:v>
                </c:pt>
                <c:pt idx="2">
                  <c:v>29</c:v>
                </c:pt>
                <c:pt idx="3">
                  <c:v>36</c:v>
                </c:pt>
              </c:numCache>
            </c:numRef>
          </c:val>
          <c:extLst>
            <c:ext xmlns:c16="http://schemas.microsoft.com/office/drawing/2014/chart" uri="{C3380CC4-5D6E-409C-BE32-E72D297353CC}">
              <c16:uniqueId val="{00000000-B8A7-4024-8354-968A77B854F5}"/>
            </c:ext>
          </c:extLst>
        </c:ser>
        <c:ser>
          <c:idx val="1"/>
          <c:order val="1"/>
          <c:tx>
            <c:strRef>
              <c:f>environment!$K$2</c:f>
              <c:strCache>
                <c:ptCount val="1"/>
                <c:pt idx="0">
                  <c:v>4</c:v>
                </c:pt>
              </c:strCache>
            </c:strRef>
          </c:tx>
          <c:spPr>
            <a:solidFill>
              <a:schemeClr val="accent2"/>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environment!$K$3:$K$6</c:f>
              <c:numCache>
                <c:formatCode>General</c:formatCode>
                <c:ptCount val="4"/>
                <c:pt idx="0">
                  <c:v>54</c:v>
                </c:pt>
                <c:pt idx="1">
                  <c:v>53</c:v>
                </c:pt>
                <c:pt idx="2">
                  <c:v>47</c:v>
                </c:pt>
                <c:pt idx="3">
                  <c:v>43</c:v>
                </c:pt>
              </c:numCache>
            </c:numRef>
          </c:val>
          <c:extLst>
            <c:ext xmlns:c16="http://schemas.microsoft.com/office/drawing/2014/chart" uri="{C3380CC4-5D6E-409C-BE32-E72D297353CC}">
              <c16:uniqueId val="{00000001-B8A7-4024-8354-968A77B854F5}"/>
            </c:ext>
          </c:extLst>
        </c:ser>
        <c:ser>
          <c:idx val="2"/>
          <c:order val="2"/>
          <c:tx>
            <c:strRef>
              <c:f>environment!$L$2</c:f>
              <c:strCache>
                <c:ptCount val="1"/>
                <c:pt idx="0">
                  <c:v>3</c:v>
                </c:pt>
              </c:strCache>
            </c:strRef>
          </c:tx>
          <c:spPr>
            <a:solidFill>
              <a:schemeClr val="accent3"/>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environment!$L$3:$L$6</c:f>
              <c:numCache>
                <c:formatCode>General</c:formatCode>
                <c:ptCount val="4"/>
                <c:pt idx="0">
                  <c:v>42</c:v>
                </c:pt>
                <c:pt idx="1">
                  <c:v>40</c:v>
                </c:pt>
                <c:pt idx="2">
                  <c:v>54</c:v>
                </c:pt>
                <c:pt idx="3">
                  <c:v>46</c:v>
                </c:pt>
              </c:numCache>
            </c:numRef>
          </c:val>
          <c:extLst>
            <c:ext xmlns:c16="http://schemas.microsoft.com/office/drawing/2014/chart" uri="{C3380CC4-5D6E-409C-BE32-E72D297353CC}">
              <c16:uniqueId val="{00000002-B8A7-4024-8354-968A77B854F5}"/>
            </c:ext>
          </c:extLst>
        </c:ser>
        <c:ser>
          <c:idx val="3"/>
          <c:order val="3"/>
          <c:tx>
            <c:strRef>
              <c:f>environment!$M$2</c:f>
              <c:strCache>
                <c:ptCount val="1"/>
                <c:pt idx="0">
                  <c:v>2</c:v>
                </c:pt>
              </c:strCache>
            </c:strRef>
          </c:tx>
          <c:spPr>
            <a:solidFill>
              <a:schemeClr val="accent4"/>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environment!$M$3:$M$6</c:f>
              <c:numCache>
                <c:formatCode>General</c:formatCode>
                <c:ptCount val="4"/>
                <c:pt idx="0">
                  <c:v>8</c:v>
                </c:pt>
                <c:pt idx="1">
                  <c:v>16</c:v>
                </c:pt>
                <c:pt idx="2">
                  <c:v>11</c:v>
                </c:pt>
                <c:pt idx="3">
                  <c:v>15</c:v>
                </c:pt>
              </c:numCache>
            </c:numRef>
          </c:val>
          <c:extLst>
            <c:ext xmlns:c16="http://schemas.microsoft.com/office/drawing/2014/chart" uri="{C3380CC4-5D6E-409C-BE32-E72D297353CC}">
              <c16:uniqueId val="{00000003-B8A7-4024-8354-968A77B854F5}"/>
            </c:ext>
          </c:extLst>
        </c:ser>
        <c:ser>
          <c:idx val="4"/>
          <c:order val="4"/>
          <c:tx>
            <c:strRef>
              <c:f>environment!$N$2</c:f>
              <c:strCache>
                <c:ptCount val="1"/>
                <c:pt idx="0">
                  <c:v>1 (lowest)</c:v>
                </c:pt>
              </c:strCache>
            </c:strRef>
          </c:tx>
          <c:spPr>
            <a:solidFill>
              <a:schemeClr val="accent5"/>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environment!$N$3:$N$6</c:f>
              <c:numCache>
                <c:formatCode>General</c:formatCode>
                <c:ptCount val="4"/>
                <c:pt idx="0">
                  <c:v>3</c:v>
                </c:pt>
                <c:pt idx="1">
                  <c:v>1</c:v>
                </c:pt>
                <c:pt idx="2">
                  <c:v>2</c:v>
                </c:pt>
                <c:pt idx="3">
                  <c:v>3</c:v>
                </c:pt>
              </c:numCache>
            </c:numRef>
          </c:val>
          <c:extLst>
            <c:ext xmlns:c16="http://schemas.microsoft.com/office/drawing/2014/chart" uri="{C3380CC4-5D6E-409C-BE32-E72D297353CC}">
              <c16:uniqueId val="{00000004-B8A7-4024-8354-968A77B854F5}"/>
            </c:ext>
          </c:extLst>
        </c:ser>
        <c:ser>
          <c:idx val="5"/>
          <c:order val="5"/>
          <c:tx>
            <c:strRef>
              <c:f>environment!$O$2</c:f>
              <c:strCache>
                <c:ptCount val="1"/>
                <c:pt idx="0">
                  <c:v>not important at all</c:v>
                </c:pt>
              </c:strCache>
            </c:strRef>
          </c:tx>
          <c:spPr>
            <a:solidFill>
              <a:schemeClr val="accent6"/>
            </a:solidFill>
            <a:ln>
              <a:noFill/>
            </a:ln>
            <a:effectLst/>
          </c:spPr>
          <c:invertIfNegative val="0"/>
          <c:cat>
            <c:strRef>
              <c:f>environment!$I$3:$I$6</c:f>
              <c:strCache>
                <c:ptCount val="4"/>
                <c:pt idx="0">
                  <c:v>Proportion of international students</c:v>
                </c:pt>
                <c:pt idx="1">
                  <c:v>Proportion of international academic staff</c:v>
                </c:pt>
                <c:pt idx="2">
                  <c:v>Proportion of senior female academic staff</c:v>
                </c:pt>
                <c:pt idx="3">
                  <c:v>Proportion of female students</c:v>
                </c:pt>
              </c:strCache>
            </c:strRef>
          </c:cat>
          <c:val>
            <c:numRef>
              <c:f>environment!$O$3:$O$6</c:f>
              <c:numCache>
                <c:formatCode>General</c:formatCode>
                <c:ptCount val="4"/>
                <c:pt idx="0">
                  <c:v>9</c:v>
                </c:pt>
                <c:pt idx="1">
                  <c:v>11</c:v>
                </c:pt>
                <c:pt idx="2">
                  <c:v>16</c:v>
                </c:pt>
                <c:pt idx="3">
                  <c:v>16</c:v>
                </c:pt>
              </c:numCache>
            </c:numRef>
          </c:val>
          <c:extLst>
            <c:ext xmlns:c16="http://schemas.microsoft.com/office/drawing/2014/chart" uri="{C3380CC4-5D6E-409C-BE32-E72D297353CC}">
              <c16:uniqueId val="{00000005-B8A7-4024-8354-968A77B854F5}"/>
            </c:ext>
          </c:extLst>
        </c:ser>
        <c:dLbls>
          <c:showLegendKey val="0"/>
          <c:showVal val="0"/>
          <c:showCatName val="0"/>
          <c:showSerName val="0"/>
          <c:showPercent val="0"/>
          <c:showBubbleSize val="0"/>
        </c:dLbls>
        <c:gapWidth val="150"/>
        <c:overlap val="100"/>
        <c:axId val="-844731568"/>
        <c:axId val="-839026720"/>
      </c:barChart>
      <c:catAx>
        <c:axId val="-844731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39026720"/>
        <c:crosses val="autoZero"/>
        <c:auto val="1"/>
        <c:lblAlgn val="ctr"/>
        <c:lblOffset val="100"/>
        <c:noMultiLvlLbl val="0"/>
      </c:catAx>
      <c:valAx>
        <c:axId val="-839026720"/>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4731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D733B-E3ED-F443-9118-788A1A96EAAE}"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DC449E95-FC29-D44F-AFB6-62652ACC5CFD}">
      <dgm:prSet>
        <dgm:style>
          <a:lnRef idx="2">
            <a:schemeClr val="dk1"/>
          </a:lnRef>
          <a:fillRef idx="1">
            <a:schemeClr val="lt1"/>
          </a:fillRef>
          <a:effectRef idx="0">
            <a:schemeClr val="dk1"/>
          </a:effectRef>
          <a:fontRef idx="minor">
            <a:schemeClr val="dk1"/>
          </a:fontRef>
        </dgm:style>
      </dgm:prSet>
      <dgm:spPr>
        <a:ln w="9525" cmpd="sng">
          <a:solidFill>
            <a:schemeClr val="accent1"/>
          </a:solidFill>
        </a:ln>
      </dgm:spPr>
      <dgm:t>
        <a:bodyPr/>
        <a:lstStyle/>
        <a:p>
          <a:pPr rtl="0"/>
          <a:r>
            <a:rPr lang="en-US" dirty="0" smtClean="0"/>
            <a:t>  </a:t>
          </a:r>
          <a:endParaRPr lang="en-US" dirty="0"/>
        </a:p>
      </dgm:t>
    </dgm:pt>
    <dgm:pt modelId="{4741AE31-18D6-6F40-BBBC-09E371BD2E00}" type="parTrans" cxnId="{033FDBD1-D1DA-6248-B8D3-763F33A999ED}">
      <dgm:prSet/>
      <dgm:spPr/>
      <dgm:t>
        <a:bodyPr/>
        <a:lstStyle/>
        <a:p>
          <a:endParaRPr lang="en-US"/>
        </a:p>
      </dgm:t>
    </dgm:pt>
    <dgm:pt modelId="{C89A860B-870C-8C4B-8944-54A3F4638440}" type="sibTrans" cxnId="{033FDBD1-D1DA-6248-B8D3-763F33A999ED}">
      <dgm:prSet/>
      <dgm:spPr/>
      <dgm:t>
        <a:bodyPr/>
        <a:lstStyle/>
        <a:p>
          <a:endParaRPr lang="en-US"/>
        </a:p>
      </dgm:t>
    </dgm:pt>
    <dgm:pt modelId="{3FA6270F-F81B-6F47-A12D-AF5F2432C587}">
      <dgm:prSet/>
      <dgm:spPr>
        <a:solidFill>
          <a:srgbClr val="660066"/>
        </a:solidFill>
        <a:ln>
          <a:solidFill>
            <a:schemeClr val="tx1"/>
          </a:solidFill>
        </a:ln>
      </dgm:spPr>
      <dgm:t>
        <a:bodyPr/>
        <a:lstStyle/>
        <a:p>
          <a:pPr rtl="0"/>
          <a:r>
            <a:rPr lang="en-US" dirty="0" smtClean="0"/>
            <a:t> Motivation</a:t>
          </a:r>
          <a:endParaRPr lang="en-US" dirty="0"/>
        </a:p>
      </dgm:t>
    </dgm:pt>
    <dgm:pt modelId="{02FF2B31-52D7-AB45-8B09-78EC43513034}" type="parTrans" cxnId="{ACA621A7-A58A-0347-817A-54BC4FA289B7}">
      <dgm:prSet/>
      <dgm:spPr/>
      <dgm:t>
        <a:bodyPr/>
        <a:lstStyle/>
        <a:p>
          <a:endParaRPr lang="en-US"/>
        </a:p>
      </dgm:t>
    </dgm:pt>
    <dgm:pt modelId="{D7A49BC1-FF71-1245-8213-C7494E46BC36}" type="sibTrans" cxnId="{ACA621A7-A58A-0347-817A-54BC4FA289B7}">
      <dgm:prSet/>
      <dgm:spPr/>
      <dgm:t>
        <a:bodyPr/>
        <a:lstStyle/>
        <a:p>
          <a:endParaRPr lang="en-US"/>
        </a:p>
      </dgm:t>
    </dgm:pt>
    <dgm:pt modelId="{62FFD631-23F0-2048-9585-AD12A1358FAB}">
      <dgm:prSet/>
      <dgm:spPr>
        <a:solidFill>
          <a:srgbClr val="660066"/>
        </a:solidFill>
        <a:ln>
          <a:solidFill>
            <a:srgbClr val="000000"/>
          </a:solidFill>
        </a:ln>
      </dgm:spPr>
      <dgm:t>
        <a:bodyPr/>
        <a:lstStyle/>
        <a:p>
          <a:pPr rtl="0"/>
          <a:r>
            <a:rPr lang="en-US" dirty="0" smtClean="0"/>
            <a:t>Impact on career</a:t>
          </a:r>
          <a:endParaRPr lang="en-US" dirty="0"/>
        </a:p>
      </dgm:t>
    </dgm:pt>
    <dgm:pt modelId="{60C68F27-F771-1847-B04B-C09BA0FF22A6}" type="parTrans" cxnId="{2D12BE43-741B-904A-B8F0-0ABC7724DF2F}">
      <dgm:prSet/>
      <dgm:spPr/>
      <dgm:t>
        <a:bodyPr/>
        <a:lstStyle/>
        <a:p>
          <a:endParaRPr lang="en-US"/>
        </a:p>
      </dgm:t>
    </dgm:pt>
    <dgm:pt modelId="{20C7919A-31E1-B748-A2AD-1DCAAAAEF9E7}" type="sibTrans" cxnId="{2D12BE43-741B-904A-B8F0-0ABC7724DF2F}">
      <dgm:prSet/>
      <dgm:spPr/>
      <dgm:t>
        <a:bodyPr/>
        <a:lstStyle/>
        <a:p>
          <a:endParaRPr lang="en-US"/>
        </a:p>
      </dgm:t>
    </dgm:pt>
    <dgm:pt modelId="{42BAB61A-0649-1940-9507-D0BAAEAD334C}">
      <dgm:prSet/>
      <dgm:spPr>
        <a:solidFill>
          <a:srgbClr val="660066"/>
        </a:solidFill>
        <a:ln>
          <a:solidFill>
            <a:srgbClr val="000000"/>
          </a:solidFill>
        </a:ln>
      </dgm:spPr>
      <dgm:t>
        <a:bodyPr/>
        <a:lstStyle/>
        <a:p>
          <a:pPr rtl="0"/>
          <a:r>
            <a:rPr lang="en-US" dirty="0" smtClean="0"/>
            <a:t>Satisfaction and value</a:t>
          </a:r>
          <a:endParaRPr lang="en-US" dirty="0"/>
        </a:p>
      </dgm:t>
    </dgm:pt>
    <dgm:pt modelId="{5A2AF7EA-C14D-A648-AF09-4CB9F26BFFBA}" type="parTrans" cxnId="{A0E90C84-1A66-2B4D-93B3-E532252162FA}">
      <dgm:prSet/>
      <dgm:spPr/>
      <dgm:t>
        <a:bodyPr/>
        <a:lstStyle/>
        <a:p>
          <a:endParaRPr lang="en-US"/>
        </a:p>
      </dgm:t>
    </dgm:pt>
    <dgm:pt modelId="{BB83A125-FC8F-564D-9D97-DB28886B5491}" type="sibTrans" cxnId="{A0E90C84-1A66-2B4D-93B3-E532252162FA}">
      <dgm:prSet/>
      <dgm:spPr/>
      <dgm:t>
        <a:bodyPr/>
        <a:lstStyle/>
        <a:p>
          <a:endParaRPr lang="en-US"/>
        </a:p>
      </dgm:t>
    </dgm:pt>
    <dgm:pt modelId="{2A1976EA-9331-FC46-919A-203DC220DBD5}">
      <dgm:prSet/>
      <dgm:spPr>
        <a:solidFill>
          <a:srgbClr val="660066"/>
        </a:solidFill>
        <a:ln>
          <a:solidFill>
            <a:srgbClr val="000000"/>
          </a:solidFill>
        </a:ln>
      </dgm:spPr>
      <dgm:t>
        <a:bodyPr/>
        <a:lstStyle/>
        <a:p>
          <a:pPr rtl="0"/>
          <a:r>
            <a:rPr lang="en-US" dirty="0" smtClean="0"/>
            <a:t>Engagement with learning</a:t>
          </a:r>
          <a:endParaRPr lang="en-US" dirty="0"/>
        </a:p>
      </dgm:t>
    </dgm:pt>
    <dgm:pt modelId="{1D3CCB70-4AAF-9C43-BDC3-23DE37C9576F}" type="sibTrans" cxnId="{D341D65F-9ABC-9849-B883-90D9357BA814}">
      <dgm:prSet/>
      <dgm:spPr/>
      <dgm:t>
        <a:bodyPr/>
        <a:lstStyle/>
        <a:p>
          <a:endParaRPr lang="en-US"/>
        </a:p>
      </dgm:t>
    </dgm:pt>
    <dgm:pt modelId="{B5629CB6-48CB-9947-8F71-60A88A16DE71}" type="parTrans" cxnId="{D341D65F-9ABC-9849-B883-90D9357BA814}">
      <dgm:prSet/>
      <dgm:spPr/>
      <dgm:t>
        <a:bodyPr/>
        <a:lstStyle/>
        <a:p>
          <a:endParaRPr lang="en-US"/>
        </a:p>
      </dgm:t>
    </dgm:pt>
    <dgm:pt modelId="{F39ED016-B019-8446-B28B-074A79A1F58C}" type="pres">
      <dgm:prSet presAssocID="{F84D733B-E3ED-F443-9118-788A1A96EAAE}" presName="Name0" presStyleCnt="0">
        <dgm:presLayoutVars>
          <dgm:chMax val="21"/>
          <dgm:chPref val="21"/>
        </dgm:presLayoutVars>
      </dgm:prSet>
      <dgm:spPr/>
      <dgm:t>
        <a:bodyPr/>
        <a:lstStyle/>
        <a:p>
          <a:endParaRPr lang="en-US"/>
        </a:p>
      </dgm:t>
    </dgm:pt>
    <dgm:pt modelId="{D60BBCC8-978D-8040-8D6A-3BF62C5D0CE4}" type="pres">
      <dgm:prSet presAssocID="{DC449E95-FC29-D44F-AFB6-62652ACC5CFD}" presName="text1" presStyleCnt="0"/>
      <dgm:spPr/>
    </dgm:pt>
    <dgm:pt modelId="{82EF3319-E3DE-524C-BB1C-50F7FA12EFB9}" type="pres">
      <dgm:prSet presAssocID="{DC449E95-FC29-D44F-AFB6-62652ACC5CFD}" presName="textRepeatNode" presStyleLbl="alignNode1" presStyleIdx="0" presStyleCnt="5">
        <dgm:presLayoutVars>
          <dgm:chMax val="0"/>
          <dgm:chPref val="0"/>
          <dgm:bulletEnabled val="1"/>
        </dgm:presLayoutVars>
      </dgm:prSet>
      <dgm:spPr/>
      <dgm:t>
        <a:bodyPr/>
        <a:lstStyle/>
        <a:p>
          <a:endParaRPr lang="en-US"/>
        </a:p>
      </dgm:t>
    </dgm:pt>
    <dgm:pt modelId="{C1EAC49B-F698-6F44-B884-CA767CE249A5}" type="pres">
      <dgm:prSet presAssocID="{DC449E95-FC29-D44F-AFB6-62652ACC5CFD}" presName="textaccent1" presStyleCnt="0"/>
      <dgm:spPr/>
    </dgm:pt>
    <dgm:pt modelId="{A6582A91-971A-874C-B8DD-35AF1CF9C9B9}" type="pres">
      <dgm:prSet presAssocID="{DC449E95-FC29-D44F-AFB6-62652ACC5CFD}" presName="accentRepeatNode" presStyleLbl="solidAlignAcc1" presStyleIdx="0" presStyleCnt="10"/>
      <dgm:spPr>
        <a:ln>
          <a:solidFill>
            <a:srgbClr val="FFFFFF"/>
          </a:solidFill>
        </a:ln>
      </dgm:spPr>
      <dgm:t>
        <a:bodyPr/>
        <a:lstStyle/>
        <a:p>
          <a:endParaRPr lang="en-US"/>
        </a:p>
      </dgm:t>
    </dgm:pt>
    <dgm:pt modelId="{9C720B22-56D9-AF4C-B2CE-00F4952A3BDB}" type="pres">
      <dgm:prSet presAssocID="{C89A860B-870C-8C4B-8944-54A3F4638440}" presName="image1" presStyleCnt="0"/>
      <dgm:spPr/>
    </dgm:pt>
    <dgm:pt modelId="{C4E2D682-BB14-C44A-8D63-A53CBB79DDD9}" type="pres">
      <dgm:prSet presAssocID="{C89A860B-870C-8C4B-8944-54A3F4638440}" presName="imageRepeatNode" presStyleLbl="alignAcc1" presStyleIdx="0" presStyleCnt="5"/>
      <dgm:spPr/>
      <dgm:t>
        <a:bodyPr/>
        <a:lstStyle/>
        <a:p>
          <a:endParaRPr lang="en-US"/>
        </a:p>
      </dgm:t>
    </dgm:pt>
    <dgm:pt modelId="{6B0D5C0F-38E5-E44A-8169-66BEC0C4C510}" type="pres">
      <dgm:prSet presAssocID="{C89A860B-870C-8C4B-8944-54A3F4638440}" presName="imageaccent1" presStyleCnt="0"/>
      <dgm:spPr/>
    </dgm:pt>
    <dgm:pt modelId="{3C21861C-AAD3-A646-8289-1D2EB704860F}" type="pres">
      <dgm:prSet presAssocID="{C89A860B-870C-8C4B-8944-54A3F4638440}" presName="accentRepeatNode" presStyleLbl="solidAlignAcc1" presStyleIdx="1" presStyleCnt="10"/>
      <dgm:spPr>
        <a:ln>
          <a:solidFill>
            <a:srgbClr val="FFFFFF"/>
          </a:solidFill>
        </a:ln>
      </dgm:spPr>
      <dgm:t>
        <a:bodyPr/>
        <a:lstStyle/>
        <a:p>
          <a:endParaRPr lang="en-US"/>
        </a:p>
      </dgm:t>
    </dgm:pt>
    <dgm:pt modelId="{5B71E9C0-0C50-0744-B875-5926FCFA21F1}" type="pres">
      <dgm:prSet presAssocID="{2A1976EA-9331-FC46-919A-203DC220DBD5}" presName="text2" presStyleCnt="0"/>
      <dgm:spPr/>
    </dgm:pt>
    <dgm:pt modelId="{3508BC6D-5572-C643-9EB8-2C76CA8EC208}" type="pres">
      <dgm:prSet presAssocID="{2A1976EA-9331-FC46-919A-203DC220DBD5}" presName="textRepeatNode" presStyleLbl="alignNode1" presStyleIdx="1" presStyleCnt="5">
        <dgm:presLayoutVars>
          <dgm:chMax val="0"/>
          <dgm:chPref val="0"/>
          <dgm:bulletEnabled val="1"/>
        </dgm:presLayoutVars>
      </dgm:prSet>
      <dgm:spPr/>
      <dgm:t>
        <a:bodyPr/>
        <a:lstStyle/>
        <a:p>
          <a:endParaRPr lang="en-US"/>
        </a:p>
      </dgm:t>
    </dgm:pt>
    <dgm:pt modelId="{5F4FAF35-8472-C34A-ADBC-52C62906DEE7}" type="pres">
      <dgm:prSet presAssocID="{2A1976EA-9331-FC46-919A-203DC220DBD5}" presName="textaccent2" presStyleCnt="0"/>
      <dgm:spPr/>
    </dgm:pt>
    <dgm:pt modelId="{8E69FFEC-D8C5-0141-946C-D54D9670E722}" type="pres">
      <dgm:prSet presAssocID="{2A1976EA-9331-FC46-919A-203DC220DBD5}" presName="accentRepeatNode" presStyleLbl="solidAlignAcc1" presStyleIdx="2" presStyleCnt="10"/>
      <dgm:spPr>
        <a:solidFill>
          <a:srgbClr val="660066"/>
        </a:solidFill>
        <a:ln>
          <a:solidFill>
            <a:srgbClr val="660066"/>
          </a:solidFill>
        </a:ln>
      </dgm:spPr>
      <dgm:t>
        <a:bodyPr/>
        <a:lstStyle/>
        <a:p>
          <a:endParaRPr lang="en-US"/>
        </a:p>
      </dgm:t>
    </dgm:pt>
    <dgm:pt modelId="{566C1331-D4FE-764B-8337-A7104BC27E44}" type="pres">
      <dgm:prSet presAssocID="{1D3CCB70-4AAF-9C43-BDC3-23DE37C9576F}" presName="image2" presStyleCnt="0"/>
      <dgm:spPr/>
    </dgm:pt>
    <dgm:pt modelId="{23B0ADC4-933B-9A42-9529-0E41E8A3F991}" type="pres">
      <dgm:prSet presAssocID="{1D3CCB70-4AAF-9C43-BDC3-23DE37C9576F}" presName="imageRepeatNode" presStyleLbl="alignAcc1" presStyleIdx="1" presStyleCnt="5"/>
      <dgm:spPr/>
      <dgm:t>
        <a:bodyPr/>
        <a:lstStyle/>
        <a:p>
          <a:endParaRPr lang="en-US"/>
        </a:p>
      </dgm:t>
    </dgm:pt>
    <dgm:pt modelId="{18E5F4BF-42A2-3746-BFD5-2B554ACE464A}" type="pres">
      <dgm:prSet presAssocID="{1D3CCB70-4AAF-9C43-BDC3-23DE37C9576F}" presName="imageaccent2" presStyleCnt="0"/>
      <dgm:spPr/>
    </dgm:pt>
    <dgm:pt modelId="{BD925A54-07DE-5542-B900-1E6D957CF99C}" type="pres">
      <dgm:prSet presAssocID="{1D3CCB70-4AAF-9C43-BDC3-23DE37C9576F}" presName="accentRepeatNode" presStyleLbl="solidAlignAcc1" presStyleIdx="3" presStyleCnt="10"/>
      <dgm:spPr>
        <a:ln>
          <a:solidFill>
            <a:srgbClr val="FFFFFF"/>
          </a:solidFill>
        </a:ln>
      </dgm:spPr>
      <dgm:t>
        <a:bodyPr/>
        <a:lstStyle/>
        <a:p>
          <a:endParaRPr lang="en-US"/>
        </a:p>
      </dgm:t>
    </dgm:pt>
    <dgm:pt modelId="{7F78FDFD-4DDD-1746-AC94-8454ABC405F9}" type="pres">
      <dgm:prSet presAssocID="{3FA6270F-F81B-6F47-A12D-AF5F2432C587}" presName="text3" presStyleCnt="0"/>
      <dgm:spPr/>
    </dgm:pt>
    <dgm:pt modelId="{05645BE4-876D-AD4E-A885-8052E86D881A}" type="pres">
      <dgm:prSet presAssocID="{3FA6270F-F81B-6F47-A12D-AF5F2432C587}" presName="textRepeatNode" presStyleLbl="alignNode1" presStyleIdx="2" presStyleCnt="5">
        <dgm:presLayoutVars>
          <dgm:chMax val="0"/>
          <dgm:chPref val="0"/>
          <dgm:bulletEnabled val="1"/>
        </dgm:presLayoutVars>
      </dgm:prSet>
      <dgm:spPr/>
      <dgm:t>
        <a:bodyPr/>
        <a:lstStyle/>
        <a:p>
          <a:endParaRPr lang="en-US"/>
        </a:p>
      </dgm:t>
    </dgm:pt>
    <dgm:pt modelId="{30C2DFA5-BAC4-6345-B926-CCFCEEEB3BDC}" type="pres">
      <dgm:prSet presAssocID="{3FA6270F-F81B-6F47-A12D-AF5F2432C587}" presName="textaccent3" presStyleCnt="0"/>
      <dgm:spPr/>
    </dgm:pt>
    <dgm:pt modelId="{E6DCA20C-E8A9-6E46-AC1E-0529C7BEF776}" type="pres">
      <dgm:prSet presAssocID="{3FA6270F-F81B-6F47-A12D-AF5F2432C587}" presName="accentRepeatNode" presStyleLbl="solidAlignAcc1" presStyleIdx="4" presStyleCnt="10"/>
      <dgm:spPr>
        <a:solidFill>
          <a:srgbClr val="660066"/>
        </a:solidFill>
        <a:ln>
          <a:solidFill>
            <a:srgbClr val="660066"/>
          </a:solidFill>
        </a:ln>
      </dgm:spPr>
      <dgm:t>
        <a:bodyPr/>
        <a:lstStyle/>
        <a:p>
          <a:endParaRPr lang="en-US"/>
        </a:p>
      </dgm:t>
    </dgm:pt>
    <dgm:pt modelId="{14B29096-50A1-4C41-A775-1A55FBBA7A4D}" type="pres">
      <dgm:prSet presAssocID="{D7A49BC1-FF71-1245-8213-C7494E46BC36}" presName="image3" presStyleCnt="0"/>
      <dgm:spPr/>
    </dgm:pt>
    <dgm:pt modelId="{8379FB04-A941-ED44-B449-4ACC7057E04F}" type="pres">
      <dgm:prSet presAssocID="{D7A49BC1-FF71-1245-8213-C7494E46BC36}" presName="imageRepeatNode" presStyleLbl="alignAcc1" presStyleIdx="2" presStyleCnt="5"/>
      <dgm:spPr/>
      <dgm:t>
        <a:bodyPr/>
        <a:lstStyle/>
        <a:p>
          <a:endParaRPr lang="en-US"/>
        </a:p>
      </dgm:t>
    </dgm:pt>
    <dgm:pt modelId="{5656D3AA-BB52-CA41-ACF7-BD95516FBEDC}" type="pres">
      <dgm:prSet presAssocID="{D7A49BC1-FF71-1245-8213-C7494E46BC36}" presName="imageaccent3" presStyleCnt="0"/>
      <dgm:spPr/>
    </dgm:pt>
    <dgm:pt modelId="{450EFD30-F900-AE46-8896-73EB96DD1A31}" type="pres">
      <dgm:prSet presAssocID="{D7A49BC1-FF71-1245-8213-C7494E46BC36}" presName="accentRepeatNode" presStyleLbl="solidAlignAcc1" presStyleIdx="5" presStyleCnt="10"/>
      <dgm:spPr>
        <a:ln>
          <a:solidFill>
            <a:srgbClr val="FFFFFF"/>
          </a:solidFill>
        </a:ln>
      </dgm:spPr>
      <dgm:t>
        <a:bodyPr/>
        <a:lstStyle/>
        <a:p>
          <a:endParaRPr lang="en-US"/>
        </a:p>
      </dgm:t>
    </dgm:pt>
    <dgm:pt modelId="{443B5D76-D123-8141-AB47-D6A5A28A3700}" type="pres">
      <dgm:prSet presAssocID="{62FFD631-23F0-2048-9585-AD12A1358FAB}" presName="text4" presStyleCnt="0"/>
      <dgm:spPr/>
    </dgm:pt>
    <dgm:pt modelId="{303668CB-2E42-4A40-AE90-AFD3B1A18D8A}" type="pres">
      <dgm:prSet presAssocID="{62FFD631-23F0-2048-9585-AD12A1358FAB}" presName="textRepeatNode" presStyleLbl="alignNode1" presStyleIdx="3" presStyleCnt="5">
        <dgm:presLayoutVars>
          <dgm:chMax val="0"/>
          <dgm:chPref val="0"/>
          <dgm:bulletEnabled val="1"/>
        </dgm:presLayoutVars>
      </dgm:prSet>
      <dgm:spPr/>
      <dgm:t>
        <a:bodyPr/>
        <a:lstStyle/>
        <a:p>
          <a:endParaRPr lang="en-US"/>
        </a:p>
      </dgm:t>
    </dgm:pt>
    <dgm:pt modelId="{95CEC257-D868-F346-9BC1-F4B5230DEA84}" type="pres">
      <dgm:prSet presAssocID="{62FFD631-23F0-2048-9585-AD12A1358FAB}" presName="textaccent4" presStyleCnt="0"/>
      <dgm:spPr/>
    </dgm:pt>
    <dgm:pt modelId="{CF8F2562-6920-8642-9F71-857659A2DD33}" type="pres">
      <dgm:prSet presAssocID="{62FFD631-23F0-2048-9585-AD12A1358FAB}" presName="accentRepeatNode" presStyleLbl="solidAlignAcc1" presStyleIdx="6" presStyleCnt="10"/>
      <dgm:spPr>
        <a:solidFill>
          <a:srgbClr val="660066"/>
        </a:solidFill>
        <a:ln>
          <a:solidFill>
            <a:srgbClr val="660066"/>
          </a:solidFill>
        </a:ln>
      </dgm:spPr>
      <dgm:t>
        <a:bodyPr/>
        <a:lstStyle/>
        <a:p>
          <a:endParaRPr lang="en-US"/>
        </a:p>
      </dgm:t>
    </dgm:pt>
    <dgm:pt modelId="{21491D35-CC35-674B-AC62-1A2CBF5C11F4}" type="pres">
      <dgm:prSet presAssocID="{20C7919A-31E1-B748-A2AD-1DCAAAAEF9E7}" presName="image4" presStyleCnt="0"/>
      <dgm:spPr/>
    </dgm:pt>
    <dgm:pt modelId="{E8CD6131-D05D-6F42-B563-299B2E5B4122}" type="pres">
      <dgm:prSet presAssocID="{20C7919A-31E1-B748-A2AD-1DCAAAAEF9E7}" presName="imageRepeatNode" presStyleLbl="alignAcc1" presStyleIdx="3" presStyleCnt="5"/>
      <dgm:spPr/>
      <dgm:t>
        <a:bodyPr/>
        <a:lstStyle/>
        <a:p>
          <a:endParaRPr lang="en-US"/>
        </a:p>
      </dgm:t>
    </dgm:pt>
    <dgm:pt modelId="{8BA2EB21-71E6-2140-AA20-C11D5ECF84CF}" type="pres">
      <dgm:prSet presAssocID="{20C7919A-31E1-B748-A2AD-1DCAAAAEF9E7}" presName="imageaccent4" presStyleCnt="0"/>
      <dgm:spPr/>
    </dgm:pt>
    <dgm:pt modelId="{0975CE13-7176-BA4E-886E-508E4F06C011}" type="pres">
      <dgm:prSet presAssocID="{20C7919A-31E1-B748-A2AD-1DCAAAAEF9E7}" presName="accentRepeatNode" presStyleLbl="solidAlignAcc1" presStyleIdx="7" presStyleCnt="10"/>
      <dgm:spPr>
        <a:ln>
          <a:solidFill>
            <a:srgbClr val="FFFFFF"/>
          </a:solidFill>
        </a:ln>
      </dgm:spPr>
      <dgm:t>
        <a:bodyPr/>
        <a:lstStyle/>
        <a:p>
          <a:endParaRPr lang="en-US"/>
        </a:p>
      </dgm:t>
    </dgm:pt>
    <dgm:pt modelId="{55B24E51-F467-F247-B337-EF749AF8A953}" type="pres">
      <dgm:prSet presAssocID="{42BAB61A-0649-1940-9507-D0BAAEAD334C}" presName="text5" presStyleCnt="0"/>
      <dgm:spPr/>
    </dgm:pt>
    <dgm:pt modelId="{947BC2B4-10E1-104B-97B9-B741717FB33F}" type="pres">
      <dgm:prSet presAssocID="{42BAB61A-0649-1940-9507-D0BAAEAD334C}" presName="textRepeatNode" presStyleLbl="alignNode1" presStyleIdx="4" presStyleCnt="5">
        <dgm:presLayoutVars>
          <dgm:chMax val="0"/>
          <dgm:chPref val="0"/>
          <dgm:bulletEnabled val="1"/>
        </dgm:presLayoutVars>
      </dgm:prSet>
      <dgm:spPr/>
      <dgm:t>
        <a:bodyPr/>
        <a:lstStyle/>
        <a:p>
          <a:endParaRPr lang="en-US"/>
        </a:p>
      </dgm:t>
    </dgm:pt>
    <dgm:pt modelId="{17608752-16F3-7745-B66C-ABC697E597EB}" type="pres">
      <dgm:prSet presAssocID="{42BAB61A-0649-1940-9507-D0BAAEAD334C}" presName="textaccent5" presStyleCnt="0"/>
      <dgm:spPr/>
    </dgm:pt>
    <dgm:pt modelId="{62E2E712-1A47-0744-B1FE-02CE01E1A8DA}" type="pres">
      <dgm:prSet presAssocID="{42BAB61A-0649-1940-9507-D0BAAEAD334C}" presName="accentRepeatNode" presStyleLbl="solidAlignAcc1" presStyleIdx="8" presStyleCnt="10"/>
      <dgm:spPr>
        <a:solidFill>
          <a:srgbClr val="660066"/>
        </a:solidFill>
        <a:ln>
          <a:solidFill>
            <a:srgbClr val="660066"/>
          </a:solidFill>
        </a:ln>
      </dgm:spPr>
      <dgm:t>
        <a:bodyPr/>
        <a:lstStyle/>
        <a:p>
          <a:endParaRPr lang="en-US"/>
        </a:p>
      </dgm:t>
    </dgm:pt>
    <dgm:pt modelId="{17904B36-9E1E-0544-A444-37170DFA3882}" type="pres">
      <dgm:prSet presAssocID="{BB83A125-FC8F-564D-9D97-DB28886B5491}" presName="image5" presStyleCnt="0"/>
      <dgm:spPr/>
    </dgm:pt>
    <dgm:pt modelId="{71D50850-9E6D-CD42-8A9E-ABAF1BF20ED9}" type="pres">
      <dgm:prSet presAssocID="{BB83A125-FC8F-564D-9D97-DB28886B5491}" presName="imageRepeatNode" presStyleLbl="alignAcc1" presStyleIdx="4" presStyleCnt="5"/>
      <dgm:spPr/>
      <dgm:t>
        <a:bodyPr/>
        <a:lstStyle/>
        <a:p>
          <a:endParaRPr lang="en-US"/>
        </a:p>
      </dgm:t>
    </dgm:pt>
    <dgm:pt modelId="{017DD386-C099-7241-92E6-39C376DAE4C3}" type="pres">
      <dgm:prSet presAssocID="{BB83A125-FC8F-564D-9D97-DB28886B5491}" presName="imageaccent5" presStyleCnt="0"/>
      <dgm:spPr/>
    </dgm:pt>
    <dgm:pt modelId="{C715C6F8-1087-444A-9BD0-C5471C9FE789}" type="pres">
      <dgm:prSet presAssocID="{BB83A125-FC8F-564D-9D97-DB28886B5491}" presName="accentRepeatNode" presStyleLbl="solidAlignAcc1" presStyleIdx="9" presStyleCnt="10"/>
      <dgm:spPr>
        <a:ln>
          <a:noFill/>
        </a:ln>
      </dgm:spPr>
      <dgm:t>
        <a:bodyPr/>
        <a:lstStyle/>
        <a:p>
          <a:endParaRPr lang="en-US"/>
        </a:p>
      </dgm:t>
    </dgm:pt>
  </dgm:ptLst>
  <dgm:cxnLst>
    <dgm:cxn modelId="{ACA621A7-A58A-0347-817A-54BC4FA289B7}" srcId="{F84D733B-E3ED-F443-9118-788A1A96EAAE}" destId="{3FA6270F-F81B-6F47-A12D-AF5F2432C587}" srcOrd="2" destOrd="0" parTransId="{02FF2B31-52D7-AB45-8B09-78EC43513034}" sibTransId="{D7A49BC1-FF71-1245-8213-C7494E46BC36}"/>
    <dgm:cxn modelId="{37FFD971-B337-994E-960B-D06D188E8970}" type="presOf" srcId="{C89A860B-870C-8C4B-8944-54A3F4638440}" destId="{C4E2D682-BB14-C44A-8D63-A53CBB79DDD9}" srcOrd="0" destOrd="0" presId="urn:microsoft.com/office/officeart/2008/layout/HexagonCluster"/>
    <dgm:cxn modelId="{FEF1ED4A-086E-CD44-B4F8-5DE4D76D2A52}" type="presOf" srcId="{20C7919A-31E1-B748-A2AD-1DCAAAAEF9E7}" destId="{E8CD6131-D05D-6F42-B563-299B2E5B4122}" srcOrd="0" destOrd="0" presId="urn:microsoft.com/office/officeart/2008/layout/HexagonCluster"/>
    <dgm:cxn modelId="{79962AA8-D309-AA48-807B-DF4A8C116685}" type="presOf" srcId="{DC449E95-FC29-D44F-AFB6-62652ACC5CFD}" destId="{82EF3319-E3DE-524C-BB1C-50F7FA12EFB9}" srcOrd="0" destOrd="0" presId="urn:microsoft.com/office/officeart/2008/layout/HexagonCluster"/>
    <dgm:cxn modelId="{D341D65F-9ABC-9849-B883-90D9357BA814}" srcId="{F84D733B-E3ED-F443-9118-788A1A96EAAE}" destId="{2A1976EA-9331-FC46-919A-203DC220DBD5}" srcOrd="1" destOrd="0" parTransId="{B5629CB6-48CB-9947-8F71-60A88A16DE71}" sibTransId="{1D3CCB70-4AAF-9C43-BDC3-23DE37C9576F}"/>
    <dgm:cxn modelId="{77B0BC9B-73AF-E344-B7F4-37DC31FB960B}" type="presOf" srcId="{3FA6270F-F81B-6F47-A12D-AF5F2432C587}" destId="{05645BE4-876D-AD4E-A885-8052E86D881A}" srcOrd="0" destOrd="0" presId="urn:microsoft.com/office/officeart/2008/layout/HexagonCluster"/>
    <dgm:cxn modelId="{E1124AB0-58D7-6E4D-A92B-4CDE464D8ACD}" type="presOf" srcId="{1D3CCB70-4AAF-9C43-BDC3-23DE37C9576F}" destId="{23B0ADC4-933B-9A42-9529-0E41E8A3F991}" srcOrd="0" destOrd="0" presId="urn:microsoft.com/office/officeart/2008/layout/HexagonCluster"/>
    <dgm:cxn modelId="{E4195B89-46CA-A643-A3DF-E69510B1D736}" type="presOf" srcId="{42BAB61A-0649-1940-9507-D0BAAEAD334C}" destId="{947BC2B4-10E1-104B-97B9-B741717FB33F}" srcOrd="0" destOrd="0" presId="urn:microsoft.com/office/officeart/2008/layout/HexagonCluster"/>
    <dgm:cxn modelId="{F471D9B1-045B-C644-B822-72AF0EAF87A0}" type="presOf" srcId="{2A1976EA-9331-FC46-919A-203DC220DBD5}" destId="{3508BC6D-5572-C643-9EB8-2C76CA8EC208}" srcOrd="0" destOrd="0" presId="urn:microsoft.com/office/officeart/2008/layout/HexagonCluster"/>
    <dgm:cxn modelId="{263130E9-3E01-8940-A08E-318EAE4313FD}" type="presOf" srcId="{62FFD631-23F0-2048-9585-AD12A1358FAB}" destId="{303668CB-2E42-4A40-AE90-AFD3B1A18D8A}" srcOrd="0" destOrd="0" presId="urn:microsoft.com/office/officeart/2008/layout/HexagonCluster"/>
    <dgm:cxn modelId="{033FDBD1-D1DA-6248-B8D3-763F33A999ED}" srcId="{F84D733B-E3ED-F443-9118-788A1A96EAAE}" destId="{DC449E95-FC29-D44F-AFB6-62652ACC5CFD}" srcOrd="0" destOrd="0" parTransId="{4741AE31-18D6-6F40-BBBC-09E371BD2E00}" sibTransId="{C89A860B-870C-8C4B-8944-54A3F4638440}"/>
    <dgm:cxn modelId="{F27EC437-4E6A-3049-902B-E75A3694588A}" type="presOf" srcId="{BB83A125-FC8F-564D-9D97-DB28886B5491}" destId="{71D50850-9E6D-CD42-8A9E-ABAF1BF20ED9}" srcOrd="0" destOrd="0" presId="urn:microsoft.com/office/officeart/2008/layout/HexagonCluster"/>
    <dgm:cxn modelId="{DE02B839-5F41-584C-921E-E111962099BD}" type="presOf" srcId="{F84D733B-E3ED-F443-9118-788A1A96EAAE}" destId="{F39ED016-B019-8446-B28B-074A79A1F58C}" srcOrd="0" destOrd="0" presId="urn:microsoft.com/office/officeart/2008/layout/HexagonCluster"/>
    <dgm:cxn modelId="{2D12BE43-741B-904A-B8F0-0ABC7724DF2F}" srcId="{F84D733B-E3ED-F443-9118-788A1A96EAAE}" destId="{62FFD631-23F0-2048-9585-AD12A1358FAB}" srcOrd="3" destOrd="0" parTransId="{60C68F27-F771-1847-B04B-C09BA0FF22A6}" sibTransId="{20C7919A-31E1-B748-A2AD-1DCAAAAEF9E7}"/>
    <dgm:cxn modelId="{A0E90C84-1A66-2B4D-93B3-E532252162FA}" srcId="{F84D733B-E3ED-F443-9118-788A1A96EAAE}" destId="{42BAB61A-0649-1940-9507-D0BAAEAD334C}" srcOrd="4" destOrd="0" parTransId="{5A2AF7EA-C14D-A648-AF09-4CB9F26BFFBA}" sibTransId="{BB83A125-FC8F-564D-9D97-DB28886B5491}"/>
    <dgm:cxn modelId="{B6D70A1B-45D9-3A4E-A7F6-62359F242819}" type="presOf" srcId="{D7A49BC1-FF71-1245-8213-C7494E46BC36}" destId="{8379FB04-A941-ED44-B449-4ACC7057E04F}" srcOrd="0" destOrd="0" presId="urn:microsoft.com/office/officeart/2008/layout/HexagonCluster"/>
    <dgm:cxn modelId="{79F122BF-B818-CD4A-8B52-DD96D4593B3E}" type="presParOf" srcId="{F39ED016-B019-8446-B28B-074A79A1F58C}" destId="{D60BBCC8-978D-8040-8D6A-3BF62C5D0CE4}" srcOrd="0" destOrd="0" presId="urn:microsoft.com/office/officeart/2008/layout/HexagonCluster"/>
    <dgm:cxn modelId="{4733EA5D-5738-CD4A-A81C-B1511EF2B599}" type="presParOf" srcId="{D60BBCC8-978D-8040-8D6A-3BF62C5D0CE4}" destId="{82EF3319-E3DE-524C-BB1C-50F7FA12EFB9}" srcOrd="0" destOrd="0" presId="urn:microsoft.com/office/officeart/2008/layout/HexagonCluster"/>
    <dgm:cxn modelId="{2943CADE-3476-3443-A36A-BD0556201676}" type="presParOf" srcId="{F39ED016-B019-8446-B28B-074A79A1F58C}" destId="{C1EAC49B-F698-6F44-B884-CA767CE249A5}" srcOrd="1" destOrd="0" presId="urn:microsoft.com/office/officeart/2008/layout/HexagonCluster"/>
    <dgm:cxn modelId="{C2DD5CC1-5CA1-FE41-9AE3-10D79EC23FC5}" type="presParOf" srcId="{C1EAC49B-F698-6F44-B884-CA767CE249A5}" destId="{A6582A91-971A-874C-B8DD-35AF1CF9C9B9}" srcOrd="0" destOrd="0" presId="urn:microsoft.com/office/officeart/2008/layout/HexagonCluster"/>
    <dgm:cxn modelId="{FFBD5939-2B94-FC42-B28F-7EEB60AAF2CB}" type="presParOf" srcId="{F39ED016-B019-8446-B28B-074A79A1F58C}" destId="{9C720B22-56D9-AF4C-B2CE-00F4952A3BDB}" srcOrd="2" destOrd="0" presId="urn:microsoft.com/office/officeart/2008/layout/HexagonCluster"/>
    <dgm:cxn modelId="{24964AB4-67F2-8E45-A9DF-4E90E4F0ECFB}" type="presParOf" srcId="{9C720B22-56D9-AF4C-B2CE-00F4952A3BDB}" destId="{C4E2D682-BB14-C44A-8D63-A53CBB79DDD9}" srcOrd="0" destOrd="0" presId="urn:microsoft.com/office/officeart/2008/layout/HexagonCluster"/>
    <dgm:cxn modelId="{5FA83AE3-0E4A-D34B-88CA-9079D4D8E949}" type="presParOf" srcId="{F39ED016-B019-8446-B28B-074A79A1F58C}" destId="{6B0D5C0F-38E5-E44A-8169-66BEC0C4C510}" srcOrd="3" destOrd="0" presId="urn:microsoft.com/office/officeart/2008/layout/HexagonCluster"/>
    <dgm:cxn modelId="{8F1A4FCE-4337-4C47-8EB2-168E1546ABAA}" type="presParOf" srcId="{6B0D5C0F-38E5-E44A-8169-66BEC0C4C510}" destId="{3C21861C-AAD3-A646-8289-1D2EB704860F}" srcOrd="0" destOrd="0" presId="urn:microsoft.com/office/officeart/2008/layout/HexagonCluster"/>
    <dgm:cxn modelId="{A237E132-4AAF-FF40-8B09-17D4F0071DDF}" type="presParOf" srcId="{F39ED016-B019-8446-B28B-074A79A1F58C}" destId="{5B71E9C0-0C50-0744-B875-5926FCFA21F1}" srcOrd="4" destOrd="0" presId="urn:microsoft.com/office/officeart/2008/layout/HexagonCluster"/>
    <dgm:cxn modelId="{88912D50-808F-824E-8EF3-B2F304C1C0CF}" type="presParOf" srcId="{5B71E9C0-0C50-0744-B875-5926FCFA21F1}" destId="{3508BC6D-5572-C643-9EB8-2C76CA8EC208}" srcOrd="0" destOrd="0" presId="urn:microsoft.com/office/officeart/2008/layout/HexagonCluster"/>
    <dgm:cxn modelId="{5BA62852-BC87-CD4A-826D-20080BF180BD}" type="presParOf" srcId="{F39ED016-B019-8446-B28B-074A79A1F58C}" destId="{5F4FAF35-8472-C34A-ADBC-52C62906DEE7}" srcOrd="5" destOrd="0" presId="urn:microsoft.com/office/officeart/2008/layout/HexagonCluster"/>
    <dgm:cxn modelId="{98497142-F072-5044-ACD4-287F14C62418}" type="presParOf" srcId="{5F4FAF35-8472-C34A-ADBC-52C62906DEE7}" destId="{8E69FFEC-D8C5-0141-946C-D54D9670E722}" srcOrd="0" destOrd="0" presId="urn:microsoft.com/office/officeart/2008/layout/HexagonCluster"/>
    <dgm:cxn modelId="{BBD377EB-F79B-2D4A-ABE1-9DE4073B1FBD}" type="presParOf" srcId="{F39ED016-B019-8446-B28B-074A79A1F58C}" destId="{566C1331-D4FE-764B-8337-A7104BC27E44}" srcOrd="6" destOrd="0" presId="urn:microsoft.com/office/officeart/2008/layout/HexagonCluster"/>
    <dgm:cxn modelId="{0B8871C9-8993-2540-A554-3711399327EE}" type="presParOf" srcId="{566C1331-D4FE-764B-8337-A7104BC27E44}" destId="{23B0ADC4-933B-9A42-9529-0E41E8A3F991}" srcOrd="0" destOrd="0" presId="urn:microsoft.com/office/officeart/2008/layout/HexagonCluster"/>
    <dgm:cxn modelId="{68BC4B5C-5D81-AB46-BF17-CDB7953CAF4C}" type="presParOf" srcId="{F39ED016-B019-8446-B28B-074A79A1F58C}" destId="{18E5F4BF-42A2-3746-BFD5-2B554ACE464A}" srcOrd="7" destOrd="0" presId="urn:microsoft.com/office/officeart/2008/layout/HexagonCluster"/>
    <dgm:cxn modelId="{AA4CFEE8-E1D9-5046-9CAD-3BD535AE9A1D}" type="presParOf" srcId="{18E5F4BF-42A2-3746-BFD5-2B554ACE464A}" destId="{BD925A54-07DE-5542-B900-1E6D957CF99C}" srcOrd="0" destOrd="0" presId="urn:microsoft.com/office/officeart/2008/layout/HexagonCluster"/>
    <dgm:cxn modelId="{EC7BB0BB-03C5-C048-9ADD-B5FAACBEF730}" type="presParOf" srcId="{F39ED016-B019-8446-B28B-074A79A1F58C}" destId="{7F78FDFD-4DDD-1746-AC94-8454ABC405F9}" srcOrd="8" destOrd="0" presId="urn:microsoft.com/office/officeart/2008/layout/HexagonCluster"/>
    <dgm:cxn modelId="{351ACB5C-8CC0-EE44-9907-6456F1F3BF5C}" type="presParOf" srcId="{7F78FDFD-4DDD-1746-AC94-8454ABC405F9}" destId="{05645BE4-876D-AD4E-A885-8052E86D881A}" srcOrd="0" destOrd="0" presId="urn:microsoft.com/office/officeart/2008/layout/HexagonCluster"/>
    <dgm:cxn modelId="{B941BCAA-3978-8C45-9420-CF09048CE4D9}" type="presParOf" srcId="{F39ED016-B019-8446-B28B-074A79A1F58C}" destId="{30C2DFA5-BAC4-6345-B926-CCFCEEEB3BDC}" srcOrd="9" destOrd="0" presId="urn:microsoft.com/office/officeart/2008/layout/HexagonCluster"/>
    <dgm:cxn modelId="{A9BA3675-9626-DD4D-AD73-F1F5E889C455}" type="presParOf" srcId="{30C2DFA5-BAC4-6345-B926-CCFCEEEB3BDC}" destId="{E6DCA20C-E8A9-6E46-AC1E-0529C7BEF776}" srcOrd="0" destOrd="0" presId="urn:microsoft.com/office/officeart/2008/layout/HexagonCluster"/>
    <dgm:cxn modelId="{7C6195A2-9E84-A94F-8269-2167B6E18779}" type="presParOf" srcId="{F39ED016-B019-8446-B28B-074A79A1F58C}" destId="{14B29096-50A1-4C41-A775-1A55FBBA7A4D}" srcOrd="10" destOrd="0" presId="urn:microsoft.com/office/officeart/2008/layout/HexagonCluster"/>
    <dgm:cxn modelId="{01FC5E50-985A-3440-8D29-D54B886482CB}" type="presParOf" srcId="{14B29096-50A1-4C41-A775-1A55FBBA7A4D}" destId="{8379FB04-A941-ED44-B449-4ACC7057E04F}" srcOrd="0" destOrd="0" presId="urn:microsoft.com/office/officeart/2008/layout/HexagonCluster"/>
    <dgm:cxn modelId="{37E54477-0932-6340-9525-F2D5334F289F}" type="presParOf" srcId="{F39ED016-B019-8446-B28B-074A79A1F58C}" destId="{5656D3AA-BB52-CA41-ACF7-BD95516FBEDC}" srcOrd="11" destOrd="0" presId="urn:microsoft.com/office/officeart/2008/layout/HexagonCluster"/>
    <dgm:cxn modelId="{94D162ED-804F-AF46-BAD9-1BD152177DAD}" type="presParOf" srcId="{5656D3AA-BB52-CA41-ACF7-BD95516FBEDC}" destId="{450EFD30-F900-AE46-8896-73EB96DD1A31}" srcOrd="0" destOrd="0" presId="urn:microsoft.com/office/officeart/2008/layout/HexagonCluster"/>
    <dgm:cxn modelId="{297F1ECF-2F8C-8544-BED5-DD9C384F35FC}" type="presParOf" srcId="{F39ED016-B019-8446-B28B-074A79A1F58C}" destId="{443B5D76-D123-8141-AB47-D6A5A28A3700}" srcOrd="12" destOrd="0" presId="urn:microsoft.com/office/officeart/2008/layout/HexagonCluster"/>
    <dgm:cxn modelId="{08A6B461-5A12-D042-8484-BD5C97ED002D}" type="presParOf" srcId="{443B5D76-D123-8141-AB47-D6A5A28A3700}" destId="{303668CB-2E42-4A40-AE90-AFD3B1A18D8A}" srcOrd="0" destOrd="0" presId="urn:microsoft.com/office/officeart/2008/layout/HexagonCluster"/>
    <dgm:cxn modelId="{DEF4DBF5-B72F-A34C-AA66-46C96C914E08}" type="presParOf" srcId="{F39ED016-B019-8446-B28B-074A79A1F58C}" destId="{95CEC257-D868-F346-9BC1-F4B5230DEA84}" srcOrd="13" destOrd="0" presId="urn:microsoft.com/office/officeart/2008/layout/HexagonCluster"/>
    <dgm:cxn modelId="{9DC489C0-99F1-7F47-9390-10738CEBC3B9}" type="presParOf" srcId="{95CEC257-D868-F346-9BC1-F4B5230DEA84}" destId="{CF8F2562-6920-8642-9F71-857659A2DD33}" srcOrd="0" destOrd="0" presId="urn:microsoft.com/office/officeart/2008/layout/HexagonCluster"/>
    <dgm:cxn modelId="{96A511B1-FAF9-4944-A4F3-6D74F00550C9}" type="presParOf" srcId="{F39ED016-B019-8446-B28B-074A79A1F58C}" destId="{21491D35-CC35-674B-AC62-1A2CBF5C11F4}" srcOrd="14" destOrd="0" presId="urn:microsoft.com/office/officeart/2008/layout/HexagonCluster"/>
    <dgm:cxn modelId="{8F262D2A-6781-B946-AB26-4F4364767A40}" type="presParOf" srcId="{21491D35-CC35-674B-AC62-1A2CBF5C11F4}" destId="{E8CD6131-D05D-6F42-B563-299B2E5B4122}" srcOrd="0" destOrd="0" presId="urn:microsoft.com/office/officeart/2008/layout/HexagonCluster"/>
    <dgm:cxn modelId="{2554CA33-FCD7-0043-B852-DDBE3505447D}" type="presParOf" srcId="{F39ED016-B019-8446-B28B-074A79A1F58C}" destId="{8BA2EB21-71E6-2140-AA20-C11D5ECF84CF}" srcOrd="15" destOrd="0" presId="urn:microsoft.com/office/officeart/2008/layout/HexagonCluster"/>
    <dgm:cxn modelId="{E0ED7F13-2007-624E-BAD6-3B8D895131E3}" type="presParOf" srcId="{8BA2EB21-71E6-2140-AA20-C11D5ECF84CF}" destId="{0975CE13-7176-BA4E-886E-508E4F06C011}" srcOrd="0" destOrd="0" presId="urn:microsoft.com/office/officeart/2008/layout/HexagonCluster"/>
    <dgm:cxn modelId="{705D3644-75D1-5944-A114-59780E9372DA}" type="presParOf" srcId="{F39ED016-B019-8446-B28B-074A79A1F58C}" destId="{55B24E51-F467-F247-B337-EF749AF8A953}" srcOrd="16" destOrd="0" presId="urn:microsoft.com/office/officeart/2008/layout/HexagonCluster"/>
    <dgm:cxn modelId="{811AA059-5A08-B446-952D-4A3A3A0E9587}" type="presParOf" srcId="{55B24E51-F467-F247-B337-EF749AF8A953}" destId="{947BC2B4-10E1-104B-97B9-B741717FB33F}" srcOrd="0" destOrd="0" presId="urn:microsoft.com/office/officeart/2008/layout/HexagonCluster"/>
    <dgm:cxn modelId="{7D73186D-8799-BC4D-8A18-9CAC11116893}" type="presParOf" srcId="{F39ED016-B019-8446-B28B-074A79A1F58C}" destId="{17608752-16F3-7745-B66C-ABC697E597EB}" srcOrd="17" destOrd="0" presId="urn:microsoft.com/office/officeart/2008/layout/HexagonCluster"/>
    <dgm:cxn modelId="{9FE7E3E5-F34A-194A-9426-7B4A4D0931C6}" type="presParOf" srcId="{17608752-16F3-7745-B66C-ABC697E597EB}" destId="{62E2E712-1A47-0744-B1FE-02CE01E1A8DA}" srcOrd="0" destOrd="0" presId="urn:microsoft.com/office/officeart/2008/layout/HexagonCluster"/>
    <dgm:cxn modelId="{64831754-664A-F146-BA31-1FC0E669F213}" type="presParOf" srcId="{F39ED016-B019-8446-B28B-074A79A1F58C}" destId="{17904B36-9E1E-0544-A444-37170DFA3882}" srcOrd="18" destOrd="0" presId="urn:microsoft.com/office/officeart/2008/layout/HexagonCluster"/>
    <dgm:cxn modelId="{93AA5E84-41E2-E540-858C-0CA7EBF3F46B}" type="presParOf" srcId="{17904B36-9E1E-0544-A444-37170DFA3882}" destId="{71D50850-9E6D-CD42-8A9E-ABAF1BF20ED9}" srcOrd="0" destOrd="0" presId="urn:microsoft.com/office/officeart/2008/layout/HexagonCluster"/>
    <dgm:cxn modelId="{3EB99902-8B31-7540-BE51-079A61F3ED0A}" type="presParOf" srcId="{F39ED016-B019-8446-B28B-074A79A1F58C}" destId="{017DD386-C099-7241-92E6-39C376DAE4C3}" srcOrd="19" destOrd="0" presId="urn:microsoft.com/office/officeart/2008/layout/HexagonCluster"/>
    <dgm:cxn modelId="{39A84CE2-A443-D948-8E7C-4E4EE5B0E126}" type="presParOf" srcId="{017DD386-C099-7241-92E6-39C376DAE4C3}" destId="{C715C6F8-1087-444A-9BD0-C5471C9FE789}" srcOrd="0" destOrd="0" presId="urn:microsoft.com/office/officeart/2008/layout/HexagonCluster"/>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F3319-E3DE-524C-BB1C-50F7FA12EFB9}">
      <dsp:nvSpPr>
        <dsp:cNvPr id="0" name=""/>
        <dsp:cNvSpPr/>
      </dsp:nvSpPr>
      <dsp:spPr>
        <a:xfrm>
          <a:off x="1270338" y="2729508"/>
          <a:ext cx="1476190" cy="1267353"/>
        </a:xfrm>
        <a:prstGeom prst="hexagon">
          <a:avLst>
            <a:gd name="adj" fmla="val 25000"/>
            <a:gd name="vf" fmla="val 115470"/>
          </a:avLst>
        </a:prstGeom>
        <a:solidFill>
          <a:schemeClr val="lt1"/>
        </a:solidFill>
        <a:ln w="9525" cap="flat" cmpd="sng" algn="ctr">
          <a:solidFill>
            <a:schemeClr val="accent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0" tIns="19050" rIns="0" bIns="19050" numCol="1" spcCol="1270" anchor="ctr" anchorCtr="0">
          <a:noAutofit/>
        </a:bodyPr>
        <a:lstStyle/>
        <a:p>
          <a:pPr lvl="0" algn="ctr" defTabSz="666750" rtl="0">
            <a:lnSpc>
              <a:spcPct val="90000"/>
            </a:lnSpc>
            <a:spcBef>
              <a:spcPct val="0"/>
            </a:spcBef>
            <a:spcAft>
              <a:spcPct val="35000"/>
            </a:spcAft>
          </a:pPr>
          <a:r>
            <a:rPr lang="en-US" sz="1500" kern="1200" dirty="0" smtClean="0"/>
            <a:t>  </a:t>
          </a:r>
          <a:endParaRPr lang="en-US" sz="1500" kern="1200" dirty="0"/>
        </a:p>
      </dsp:txBody>
      <dsp:txXfrm>
        <a:off x="1498967" y="2925792"/>
        <a:ext cx="1018932" cy="874785"/>
      </dsp:txXfrm>
    </dsp:sp>
    <dsp:sp modelId="{A6582A91-971A-874C-B8DD-35AF1CF9C9B9}">
      <dsp:nvSpPr>
        <dsp:cNvPr id="0" name=""/>
        <dsp:cNvSpPr/>
      </dsp:nvSpPr>
      <dsp:spPr>
        <a:xfrm>
          <a:off x="1305560" y="3296224"/>
          <a:ext cx="172196" cy="148425"/>
        </a:xfrm>
        <a:prstGeom prst="hexagon">
          <a:avLst>
            <a:gd name="adj" fmla="val 25000"/>
            <a:gd name="vf" fmla="val 115470"/>
          </a:avLst>
        </a:prstGeom>
        <a:solidFill>
          <a:schemeClr val="lt1">
            <a:hueOff val="0"/>
            <a:satOff val="0"/>
            <a:lumOff val="0"/>
            <a:alphaOff val="0"/>
          </a:schemeClr>
        </a:solidFill>
        <a:ln w="9525" cap="flat" cmpd="sng" algn="ctr">
          <a:solidFill>
            <a:srgbClr val="FFFFFF"/>
          </a:solidFill>
          <a:prstDash val="solid"/>
        </a:ln>
        <a:effectLst/>
      </dsp:spPr>
      <dsp:style>
        <a:lnRef idx="1">
          <a:scrgbClr r="0" g="0" b="0"/>
        </a:lnRef>
        <a:fillRef idx="1">
          <a:scrgbClr r="0" g="0" b="0"/>
        </a:fillRef>
        <a:effectRef idx="0">
          <a:scrgbClr r="0" g="0" b="0"/>
        </a:effectRef>
        <a:fontRef idx="minor"/>
      </dsp:style>
    </dsp:sp>
    <dsp:sp modelId="{C4E2D682-BB14-C44A-8D63-A53CBB79DDD9}">
      <dsp:nvSpPr>
        <dsp:cNvPr id="0" name=""/>
        <dsp:cNvSpPr/>
      </dsp:nvSpPr>
      <dsp:spPr>
        <a:xfrm>
          <a:off x="0" y="2028871"/>
          <a:ext cx="1476190" cy="1267353"/>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21861C-AAD3-A646-8289-1D2EB704860F}">
      <dsp:nvSpPr>
        <dsp:cNvPr id="0" name=""/>
        <dsp:cNvSpPr/>
      </dsp:nvSpPr>
      <dsp:spPr>
        <a:xfrm>
          <a:off x="1011261" y="3127896"/>
          <a:ext cx="172196" cy="148425"/>
        </a:xfrm>
        <a:prstGeom prst="hexagon">
          <a:avLst>
            <a:gd name="adj" fmla="val 25000"/>
            <a:gd name="vf" fmla="val 115470"/>
          </a:avLst>
        </a:prstGeom>
        <a:solidFill>
          <a:schemeClr val="lt1">
            <a:hueOff val="0"/>
            <a:satOff val="0"/>
            <a:lumOff val="0"/>
            <a:alphaOff val="0"/>
          </a:schemeClr>
        </a:solidFill>
        <a:ln w="9525" cap="flat" cmpd="sng" algn="ctr">
          <a:solidFill>
            <a:srgbClr val="FFFFFF"/>
          </a:solidFill>
          <a:prstDash val="solid"/>
        </a:ln>
        <a:effectLst/>
      </dsp:spPr>
      <dsp:style>
        <a:lnRef idx="1">
          <a:scrgbClr r="0" g="0" b="0"/>
        </a:lnRef>
        <a:fillRef idx="1">
          <a:scrgbClr r="0" g="0" b="0"/>
        </a:fillRef>
        <a:effectRef idx="0">
          <a:scrgbClr r="0" g="0" b="0"/>
        </a:effectRef>
        <a:fontRef idx="minor"/>
      </dsp:style>
    </dsp:sp>
    <dsp:sp modelId="{3508BC6D-5572-C643-9EB8-2C76CA8EC208}">
      <dsp:nvSpPr>
        <dsp:cNvPr id="0" name=""/>
        <dsp:cNvSpPr/>
      </dsp:nvSpPr>
      <dsp:spPr>
        <a:xfrm>
          <a:off x="2540676" y="2024823"/>
          <a:ext cx="1476190" cy="1267353"/>
        </a:xfrm>
        <a:prstGeom prst="hexagon">
          <a:avLst>
            <a:gd name="adj" fmla="val 25000"/>
            <a:gd name="vf" fmla="val 115470"/>
          </a:avLst>
        </a:prstGeom>
        <a:solidFill>
          <a:srgbClr val="660066"/>
        </a:solidFill>
        <a:ln w="9525" cap="flat" cmpd="sng" algn="ctr">
          <a:solidFill>
            <a:srgbClr val="000000"/>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rtl="0">
            <a:lnSpc>
              <a:spcPct val="90000"/>
            </a:lnSpc>
            <a:spcBef>
              <a:spcPct val="0"/>
            </a:spcBef>
            <a:spcAft>
              <a:spcPct val="35000"/>
            </a:spcAft>
          </a:pPr>
          <a:r>
            <a:rPr lang="en-US" sz="1500" kern="1200" dirty="0" smtClean="0"/>
            <a:t>Engagement with learning</a:t>
          </a:r>
          <a:endParaRPr lang="en-US" sz="1500" kern="1200" dirty="0"/>
        </a:p>
      </dsp:txBody>
      <dsp:txXfrm>
        <a:off x="2769305" y="2221107"/>
        <a:ext cx="1018932" cy="874785"/>
      </dsp:txXfrm>
    </dsp:sp>
    <dsp:sp modelId="{8E69FFEC-D8C5-0141-946C-D54D9670E722}">
      <dsp:nvSpPr>
        <dsp:cNvPr id="0" name=""/>
        <dsp:cNvSpPr/>
      </dsp:nvSpPr>
      <dsp:spPr>
        <a:xfrm>
          <a:off x="3556633" y="3121150"/>
          <a:ext cx="172196" cy="148425"/>
        </a:xfrm>
        <a:prstGeom prst="hexagon">
          <a:avLst>
            <a:gd name="adj" fmla="val 25000"/>
            <a:gd name="vf" fmla="val 115470"/>
          </a:avLst>
        </a:prstGeom>
        <a:solidFill>
          <a:srgbClr val="660066"/>
        </a:solidFill>
        <a:ln w="9525" cap="flat" cmpd="sng" algn="ctr">
          <a:solidFill>
            <a:srgbClr val="660066"/>
          </a:solidFill>
          <a:prstDash val="solid"/>
        </a:ln>
        <a:effectLst/>
      </dsp:spPr>
      <dsp:style>
        <a:lnRef idx="1">
          <a:scrgbClr r="0" g="0" b="0"/>
        </a:lnRef>
        <a:fillRef idx="1">
          <a:scrgbClr r="0" g="0" b="0"/>
        </a:fillRef>
        <a:effectRef idx="0">
          <a:scrgbClr r="0" g="0" b="0"/>
        </a:effectRef>
        <a:fontRef idx="minor"/>
      </dsp:style>
    </dsp:sp>
    <dsp:sp modelId="{23B0ADC4-933B-9A42-9529-0E41E8A3F991}">
      <dsp:nvSpPr>
        <dsp:cNvPr id="0" name=""/>
        <dsp:cNvSpPr/>
      </dsp:nvSpPr>
      <dsp:spPr>
        <a:xfrm>
          <a:off x="3810231" y="2726809"/>
          <a:ext cx="1476190" cy="1267353"/>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925A54-07DE-5542-B900-1E6D957CF99C}">
      <dsp:nvSpPr>
        <dsp:cNvPr id="0" name=""/>
        <dsp:cNvSpPr/>
      </dsp:nvSpPr>
      <dsp:spPr>
        <a:xfrm>
          <a:off x="3846236" y="3290827"/>
          <a:ext cx="172196" cy="148425"/>
        </a:xfrm>
        <a:prstGeom prst="hexagon">
          <a:avLst>
            <a:gd name="adj" fmla="val 25000"/>
            <a:gd name="vf" fmla="val 115470"/>
          </a:avLst>
        </a:prstGeom>
        <a:solidFill>
          <a:schemeClr val="lt1">
            <a:hueOff val="0"/>
            <a:satOff val="0"/>
            <a:lumOff val="0"/>
            <a:alphaOff val="0"/>
          </a:schemeClr>
        </a:solidFill>
        <a:ln w="9525" cap="flat" cmpd="sng" algn="ctr">
          <a:solidFill>
            <a:srgbClr val="FFFFFF"/>
          </a:solidFill>
          <a:prstDash val="solid"/>
        </a:ln>
        <a:effectLst/>
      </dsp:spPr>
      <dsp:style>
        <a:lnRef idx="1">
          <a:scrgbClr r="0" g="0" b="0"/>
        </a:lnRef>
        <a:fillRef idx="1">
          <a:scrgbClr r="0" g="0" b="0"/>
        </a:fillRef>
        <a:effectRef idx="0">
          <a:scrgbClr r="0" g="0" b="0"/>
        </a:effectRef>
        <a:fontRef idx="minor"/>
      </dsp:style>
    </dsp:sp>
    <dsp:sp modelId="{05645BE4-876D-AD4E-A885-8052E86D881A}">
      <dsp:nvSpPr>
        <dsp:cNvPr id="0" name=""/>
        <dsp:cNvSpPr/>
      </dsp:nvSpPr>
      <dsp:spPr>
        <a:xfrm>
          <a:off x="1270338" y="1328233"/>
          <a:ext cx="1476190" cy="1267353"/>
        </a:xfrm>
        <a:prstGeom prst="hexagon">
          <a:avLst>
            <a:gd name="adj" fmla="val 25000"/>
            <a:gd name="vf" fmla="val 115470"/>
          </a:avLst>
        </a:prstGeom>
        <a:solidFill>
          <a:srgbClr val="660066"/>
        </a:solidFill>
        <a:ln w="9525" cap="flat" cmpd="sng" algn="ctr">
          <a:solidFill>
            <a:schemeClr val="tx1"/>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rtl="0">
            <a:lnSpc>
              <a:spcPct val="90000"/>
            </a:lnSpc>
            <a:spcBef>
              <a:spcPct val="0"/>
            </a:spcBef>
            <a:spcAft>
              <a:spcPct val="35000"/>
            </a:spcAft>
          </a:pPr>
          <a:r>
            <a:rPr lang="en-US" sz="1500" kern="1200" dirty="0" smtClean="0"/>
            <a:t> Motivation</a:t>
          </a:r>
          <a:endParaRPr lang="en-US" sz="1500" kern="1200" dirty="0"/>
        </a:p>
      </dsp:txBody>
      <dsp:txXfrm>
        <a:off x="1498967" y="1524517"/>
        <a:ext cx="1018932" cy="874785"/>
      </dsp:txXfrm>
    </dsp:sp>
    <dsp:sp modelId="{E6DCA20C-E8A9-6E46-AC1E-0529C7BEF776}">
      <dsp:nvSpPr>
        <dsp:cNvPr id="0" name=""/>
        <dsp:cNvSpPr/>
      </dsp:nvSpPr>
      <dsp:spPr>
        <a:xfrm>
          <a:off x="2281599" y="1352184"/>
          <a:ext cx="172196" cy="148425"/>
        </a:xfrm>
        <a:prstGeom prst="hexagon">
          <a:avLst>
            <a:gd name="adj" fmla="val 25000"/>
            <a:gd name="vf" fmla="val 115470"/>
          </a:avLst>
        </a:prstGeom>
        <a:solidFill>
          <a:srgbClr val="660066"/>
        </a:solidFill>
        <a:ln w="9525" cap="flat" cmpd="sng" algn="ctr">
          <a:solidFill>
            <a:srgbClr val="660066"/>
          </a:solidFill>
          <a:prstDash val="solid"/>
        </a:ln>
        <a:effectLst/>
      </dsp:spPr>
      <dsp:style>
        <a:lnRef idx="1">
          <a:scrgbClr r="0" g="0" b="0"/>
        </a:lnRef>
        <a:fillRef idx="1">
          <a:scrgbClr r="0" g="0" b="0"/>
        </a:fillRef>
        <a:effectRef idx="0">
          <a:scrgbClr r="0" g="0" b="0"/>
        </a:effectRef>
        <a:fontRef idx="minor"/>
      </dsp:style>
    </dsp:sp>
    <dsp:sp modelId="{8379FB04-A941-ED44-B449-4ACC7057E04F}">
      <dsp:nvSpPr>
        <dsp:cNvPr id="0" name=""/>
        <dsp:cNvSpPr/>
      </dsp:nvSpPr>
      <dsp:spPr>
        <a:xfrm>
          <a:off x="2540676" y="623548"/>
          <a:ext cx="1476190" cy="1267353"/>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50EFD30-F900-AE46-8896-73EB96DD1A31}">
      <dsp:nvSpPr>
        <dsp:cNvPr id="0" name=""/>
        <dsp:cNvSpPr/>
      </dsp:nvSpPr>
      <dsp:spPr>
        <a:xfrm>
          <a:off x="2582159" y="1185205"/>
          <a:ext cx="172196" cy="148425"/>
        </a:xfrm>
        <a:prstGeom prst="hexagon">
          <a:avLst>
            <a:gd name="adj" fmla="val 25000"/>
            <a:gd name="vf" fmla="val 115470"/>
          </a:avLst>
        </a:prstGeom>
        <a:solidFill>
          <a:schemeClr val="lt1">
            <a:hueOff val="0"/>
            <a:satOff val="0"/>
            <a:lumOff val="0"/>
            <a:alphaOff val="0"/>
          </a:schemeClr>
        </a:solidFill>
        <a:ln w="9525" cap="flat" cmpd="sng" algn="ctr">
          <a:solidFill>
            <a:srgbClr val="FFFFFF"/>
          </a:solidFill>
          <a:prstDash val="solid"/>
        </a:ln>
        <a:effectLst/>
      </dsp:spPr>
      <dsp:style>
        <a:lnRef idx="1">
          <a:scrgbClr r="0" g="0" b="0"/>
        </a:lnRef>
        <a:fillRef idx="1">
          <a:scrgbClr r="0" g="0" b="0"/>
        </a:fillRef>
        <a:effectRef idx="0">
          <a:scrgbClr r="0" g="0" b="0"/>
        </a:effectRef>
        <a:fontRef idx="minor"/>
      </dsp:style>
    </dsp:sp>
    <dsp:sp modelId="{303668CB-2E42-4A40-AE90-AFD3B1A18D8A}">
      <dsp:nvSpPr>
        <dsp:cNvPr id="0" name=""/>
        <dsp:cNvSpPr/>
      </dsp:nvSpPr>
      <dsp:spPr>
        <a:xfrm>
          <a:off x="3810231" y="1325535"/>
          <a:ext cx="1476190" cy="1267353"/>
        </a:xfrm>
        <a:prstGeom prst="hexagon">
          <a:avLst>
            <a:gd name="adj" fmla="val 25000"/>
            <a:gd name="vf" fmla="val 115470"/>
          </a:avLst>
        </a:prstGeom>
        <a:solidFill>
          <a:srgbClr val="660066"/>
        </a:solidFill>
        <a:ln w="9525" cap="flat" cmpd="sng" algn="ctr">
          <a:solidFill>
            <a:srgbClr val="000000"/>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rtl="0">
            <a:lnSpc>
              <a:spcPct val="90000"/>
            </a:lnSpc>
            <a:spcBef>
              <a:spcPct val="0"/>
            </a:spcBef>
            <a:spcAft>
              <a:spcPct val="35000"/>
            </a:spcAft>
          </a:pPr>
          <a:r>
            <a:rPr lang="en-US" sz="1500" kern="1200" dirty="0" smtClean="0"/>
            <a:t>Impact on career</a:t>
          </a:r>
          <a:endParaRPr lang="en-US" sz="1500" kern="1200" dirty="0"/>
        </a:p>
      </dsp:txBody>
      <dsp:txXfrm>
        <a:off x="4038860" y="1521819"/>
        <a:ext cx="1018932" cy="874785"/>
      </dsp:txXfrm>
    </dsp:sp>
    <dsp:sp modelId="{CF8F2562-6920-8642-9F71-857659A2DD33}">
      <dsp:nvSpPr>
        <dsp:cNvPr id="0" name=""/>
        <dsp:cNvSpPr/>
      </dsp:nvSpPr>
      <dsp:spPr>
        <a:xfrm>
          <a:off x="5087614" y="1887192"/>
          <a:ext cx="172196" cy="148425"/>
        </a:xfrm>
        <a:prstGeom prst="hexagon">
          <a:avLst>
            <a:gd name="adj" fmla="val 25000"/>
            <a:gd name="vf" fmla="val 115470"/>
          </a:avLst>
        </a:prstGeom>
        <a:solidFill>
          <a:srgbClr val="660066"/>
        </a:solidFill>
        <a:ln w="9525" cap="flat" cmpd="sng" algn="ctr">
          <a:solidFill>
            <a:srgbClr val="660066"/>
          </a:solidFill>
          <a:prstDash val="solid"/>
        </a:ln>
        <a:effectLst/>
      </dsp:spPr>
      <dsp:style>
        <a:lnRef idx="1">
          <a:scrgbClr r="0" g="0" b="0"/>
        </a:lnRef>
        <a:fillRef idx="1">
          <a:scrgbClr r="0" g="0" b="0"/>
        </a:fillRef>
        <a:effectRef idx="0">
          <a:scrgbClr r="0" g="0" b="0"/>
        </a:effectRef>
        <a:fontRef idx="minor"/>
      </dsp:style>
    </dsp:sp>
    <dsp:sp modelId="{E8CD6131-D05D-6F42-B563-299B2E5B4122}">
      <dsp:nvSpPr>
        <dsp:cNvPr id="0" name=""/>
        <dsp:cNvSpPr/>
      </dsp:nvSpPr>
      <dsp:spPr>
        <a:xfrm>
          <a:off x="5080569" y="2037979"/>
          <a:ext cx="1476190" cy="1267353"/>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75CE13-7176-BA4E-886E-508E4F06C011}">
      <dsp:nvSpPr>
        <dsp:cNvPr id="0" name=""/>
        <dsp:cNvSpPr/>
      </dsp:nvSpPr>
      <dsp:spPr>
        <a:xfrm>
          <a:off x="5368607" y="2060917"/>
          <a:ext cx="172196" cy="148425"/>
        </a:xfrm>
        <a:prstGeom prst="hexagon">
          <a:avLst>
            <a:gd name="adj" fmla="val 25000"/>
            <a:gd name="vf" fmla="val 115470"/>
          </a:avLst>
        </a:prstGeom>
        <a:solidFill>
          <a:schemeClr val="lt1">
            <a:hueOff val="0"/>
            <a:satOff val="0"/>
            <a:lumOff val="0"/>
            <a:alphaOff val="0"/>
          </a:schemeClr>
        </a:solidFill>
        <a:ln w="9525" cap="flat" cmpd="sng" algn="ctr">
          <a:solidFill>
            <a:srgbClr val="FFFFFF"/>
          </a:solidFill>
          <a:prstDash val="solid"/>
        </a:ln>
        <a:effectLst/>
      </dsp:spPr>
      <dsp:style>
        <a:lnRef idx="1">
          <a:scrgbClr r="0" g="0" b="0"/>
        </a:lnRef>
        <a:fillRef idx="1">
          <a:scrgbClr r="0" g="0" b="0"/>
        </a:fillRef>
        <a:effectRef idx="0">
          <a:scrgbClr r="0" g="0" b="0"/>
        </a:effectRef>
        <a:fontRef idx="minor"/>
      </dsp:style>
    </dsp:sp>
    <dsp:sp modelId="{947BC2B4-10E1-104B-97B9-B741717FB33F}">
      <dsp:nvSpPr>
        <dsp:cNvPr id="0" name=""/>
        <dsp:cNvSpPr/>
      </dsp:nvSpPr>
      <dsp:spPr>
        <a:xfrm>
          <a:off x="5080569" y="637042"/>
          <a:ext cx="1476190" cy="1267353"/>
        </a:xfrm>
        <a:prstGeom prst="hexagon">
          <a:avLst>
            <a:gd name="adj" fmla="val 25000"/>
            <a:gd name="vf" fmla="val 115470"/>
          </a:avLst>
        </a:prstGeom>
        <a:solidFill>
          <a:srgbClr val="660066"/>
        </a:solidFill>
        <a:ln w="9525" cap="flat" cmpd="sng" algn="ctr">
          <a:solidFill>
            <a:srgbClr val="000000"/>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rtl="0">
            <a:lnSpc>
              <a:spcPct val="90000"/>
            </a:lnSpc>
            <a:spcBef>
              <a:spcPct val="0"/>
            </a:spcBef>
            <a:spcAft>
              <a:spcPct val="35000"/>
            </a:spcAft>
          </a:pPr>
          <a:r>
            <a:rPr lang="en-US" sz="1500" kern="1200" dirty="0" smtClean="0"/>
            <a:t>Satisfaction and value</a:t>
          </a:r>
          <a:endParaRPr lang="en-US" sz="1500" kern="1200" dirty="0"/>
        </a:p>
      </dsp:txBody>
      <dsp:txXfrm>
        <a:off x="5309198" y="833326"/>
        <a:ext cx="1018932" cy="874785"/>
      </dsp:txXfrm>
    </dsp:sp>
    <dsp:sp modelId="{62E2E712-1A47-0744-B1FE-02CE01E1A8DA}">
      <dsp:nvSpPr>
        <dsp:cNvPr id="0" name=""/>
        <dsp:cNvSpPr/>
      </dsp:nvSpPr>
      <dsp:spPr>
        <a:xfrm>
          <a:off x="6357952" y="1205108"/>
          <a:ext cx="172196" cy="148425"/>
        </a:xfrm>
        <a:prstGeom prst="hexagon">
          <a:avLst>
            <a:gd name="adj" fmla="val 25000"/>
            <a:gd name="vf" fmla="val 115470"/>
          </a:avLst>
        </a:prstGeom>
        <a:solidFill>
          <a:srgbClr val="660066"/>
        </a:solidFill>
        <a:ln w="9525" cap="flat" cmpd="sng" algn="ctr">
          <a:solidFill>
            <a:srgbClr val="660066"/>
          </a:solidFill>
          <a:prstDash val="solid"/>
        </a:ln>
        <a:effectLst/>
      </dsp:spPr>
      <dsp:style>
        <a:lnRef idx="1">
          <a:scrgbClr r="0" g="0" b="0"/>
        </a:lnRef>
        <a:fillRef idx="1">
          <a:scrgbClr r="0" g="0" b="0"/>
        </a:fillRef>
        <a:effectRef idx="0">
          <a:scrgbClr r="0" g="0" b="0"/>
        </a:effectRef>
        <a:fontRef idx="minor"/>
      </dsp:style>
    </dsp:sp>
    <dsp:sp modelId="{71D50850-9E6D-CD42-8A9E-ABAF1BF20ED9}">
      <dsp:nvSpPr>
        <dsp:cNvPr id="0" name=""/>
        <dsp:cNvSpPr/>
      </dsp:nvSpPr>
      <dsp:spPr>
        <a:xfrm>
          <a:off x="6350908" y="1344088"/>
          <a:ext cx="1476190" cy="1267353"/>
        </a:xfrm>
        <a:prstGeom prst="hexagon">
          <a:avLst>
            <a:gd name="adj" fmla="val 25000"/>
            <a:gd name="vf" fmla="val 11547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715C6F8-1087-444A-9BD0-C5471C9FE789}">
      <dsp:nvSpPr>
        <dsp:cNvPr id="0" name=""/>
        <dsp:cNvSpPr/>
      </dsp:nvSpPr>
      <dsp:spPr>
        <a:xfrm>
          <a:off x="6645207" y="1372424"/>
          <a:ext cx="172196" cy="148425"/>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C0158B4-71C1-FE42-BB2F-CDFE955BAE2D}" type="datetimeFigureOut">
              <a:rPr lang="en-US" smtClean="0"/>
              <a:t>6/27/2017</a:t>
            </a:fld>
            <a:endParaRPr lang="en-US"/>
          </a:p>
        </p:txBody>
      </p:sp>
      <p:sp>
        <p:nvSpPr>
          <p:cNvPr id="4" name="Slide Image Placeholder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894F8344-52C7-3D47-8424-896BB991274D}" type="slidenum">
              <a:rPr lang="en-US" smtClean="0"/>
              <a:t>‹#›</a:t>
            </a:fld>
            <a:endParaRPr lang="en-US"/>
          </a:p>
        </p:txBody>
      </p:sp>
    </p:spTree>
    <p:extLst>
      <p:ext uri="{BB962C8B-B14F-4D97-AF65-F5344CB8AC3E}">
        <p14:creationId xmlns:p14="http://schemas.microsoft.com/office/powerpoint/2010/main" val="28465241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GB" baseline="0" dirty="0" smtClean="0"/>
              <a:t>Times Higher Education has come a long way since it was first published five decades ago, and its biggest transformation has been driven by the World University Rankings. </a:t>
            </a:r>
          </a:p>
          <a:p>
            <a:endParaRPr lang="en-GB" baseline="0" dirty="0" smtClean="0"/>
          </a:p>
          <a:p>
            <a:r>
              <a:rPr lang="en-GB" baseline="0" dirty="0" smtClean="0"/>
              <a:t>When the World Rankings first came out, 12 years ago, in 2004, they were, we must admit, rather crude and simplistic. Today, they are a huge piece of research with a huge global </a:t>
            </a:r>
            <a:r>
              <a:rPr lang="en-GB" baseline="0" dirty="0" err="1" smtClean="0"/>
              <a:t>inlfluence</a:t>
            </a:r>
            <a:r>
              <a:rPr lang="en-GB" baseline="0" dirty="0" smtClean="0"/>
              <a:t> and reach.</a:t>
            </a:r>
          </a:p>
          <a:p>
            <a:endParaRPr lang="en-GB" baseline="0" dirty="0" smtClean="0"/>
          </a:p>
          <a:p>
            <a:r>
              <a:rPr lang="en-GB" baseline="0" dirty="0" smtClean="0"/>
              <a:t>Some numbers…</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12</a:t>
            </a:fld>
            <a:endParaRPr lang="en-GB" dirty="0"/>
          </a:p>
        </p:txBody>
      </p:sp>
    </p:spTree>
    <p:extLst>
      <p:ext uri="{BB962C8B-B14F-4D97-AF65-F5344CB8AC3E}">
        <p14:creationId xmlns:p14="http://schemas.microsoft.com/office/powerpoint/2010/main" val="393617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Stanford</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26</a:t>
            </a:fld>
            <a:endParaRPr lang="en-GB" dirty="0"/>
          </a:p>
        </p:txBody>
      </p:sp>
    </p:spTree>
    <p:extLst>
      <p:ext uri="{BB962C8B-B14F-4D97-AF65-F5344CB8AC3E}">
        <p14:creationId xmlns:p14="http://schemas.microsoft.com/office/powerpoint/2010/main" val="82380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Princeton</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27</a:t>
            </a:fld>
            <a:endParaRPr lang="en-GB" dirty="0"/>
          </a:p>
        </p:txBody>
      </p:sp>
    </p:spTree>
    <p:extLst>
      <p:ext uri="{BB962C8B-B14F-4D97-AF65-F5344CB8AC3E}">
        <p14:creationId xmlns:p14="http://schemas.microsoft.com/office/powerpoint/2010/main" val="56209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Berkeley</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28</a:t>
            </a:fld>
            <a:endParaRPr lang="en-GB" dirty="0"/>
          </a:p>
        </p:txBody>
      </p:sp>
    </p:spTree>
    <p:extLst>
      <p:ext uri="{BB962C8B-B14F-4D97-AF65-F5344CB8AC3E}">
        <p14:creationId xmlns:p14="http://schemas.microsoft.com/office/powerpoint/2010/main" val="358657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Oxford</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29</a:t>
            </a:fld>
            <a:endParaRPr lang="en-GB" dirty="0"/>
          </a:p>
        </p:txBody>
      </p:sp>
    </p:spTree>
    <p:extLst>
      <p:ext uri="{BB962C8B-B14F-4D97-AF65-F5344CB8AC3E}">
        <p14:creationId xmlns:p14="http://schemas.microsoft.com/office/powerpoint/2010/main" val="114456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Cambridge</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30</a:t>
            </a:fld>
            <a:endParaRPr lang="en-GB" dirty="0"/>
          </a:p>
        </p:txBody>
      </p:sp>
    </p:spTree>
    <p:extLst>
      <p:ext uri="{BB962C8B-B14F-4D97-AF65-F5344CB8AC3E}">
        <p14:creationId xmlns:p14="http://schemas.microsoft.com/office/powerpoint/2010/main" val="101080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Harvard</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31</a:t>
            </a:fld>
            <a:endParaRPr lang="en-GB" dirty="0"/>
          </a:p>
        </p:txBody>
      </p:sp>
    </p:spTree>
    <p:extLst>
      <p:ext uri="{BB962C8B-B14F-4D97-AF65-F5344CB8AC3E}">
        <p14:creationId xmlns:p14="http://schemas.microsoft.com/office/powerpoint/2010/main" val="41087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35</a:t>
            </a:fld>
            <a:endParaRPr lang="en-US"/>
          </a:p>
        </p:txBody>
      </p:sp>
    </p:spTree>
    <p:extLst>
      <p:ext uri="{BB962C8B-B14F-4D97-AF65-F5344CB8AC3E}">
        <p14:creationId xmlns:p14="http://schemas.microsoft.com/office/powerpoint/2010/main" val="421733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 at the full top 100 list. </a:t>
            </a:r>
          </a:p>
          <a:p>
            <a:endParaRPr lang="en-GB" dirty="0" smtClean="0"/>
          </a:p>
          <a:p>
            <a:r>
              <a:rPr lang="en-GB" dirty="0" smtClean="0"/>
              <a:t>US 42</a:t>
            </a:r>
            <a:r>
              <a:rPr lang="en-GB" baseline="0" dirty="0" smtClean="0"/>
              <a:t> – down one from 43 last year. First major survey of academic opinion since Trump’s inauguration shows a bit of a hit to US reputation: Fewer top 100 brands, and bit names like Colombia down, Michigan down, Penn, down, Cornell down, </a:t>
            </a:r>
            <a:r>
              <a:rPr lang="en-GB" baseline="0" dirty="0" err="1" smtClean="0"/>
              <a:t>Northwestern</a:t>
            </a:r>
            <a:r>
              <a:rPr lang="en-GB" baseline="0" dirty="0" smtClean="0"/>
              <a:t> down, </a:t>
            </a:r>
            <a:r>
              <a:rPr lang="en-GB" baseline="0" dirty="0" err="1" smtClean="0"/>
              <a:t>Uni</a:t>
            </a:r>
            <a:r>
              <a:rPr lang="en-GB" baseline="0" dirty="0" smtClean="0"/>
              <a:t> of Washington down, </a:t>
            </a:r>
            <a:r>
              <a:rPr lang="en-GB" baseline="0" dirty="0" err="1" smtClean="0"/>
              <a:t>Illioni</a:t>
            </a:r>
            <a:r>
              <a:rPr lang="en-GB" baseline="0" dirty="0" smtClean="0"/>
              <a:t> Urbana Champaign down, </a:t>
            </a:r>
            <a:r>
              <a:rPr lang="en-GB" baseline="0" dirty="0" err="1" smtClean="0"/>
              <a:t>Carneigie</a:t>
            </a:r>
            <a:r>
              <a:rPr lang="en-GB" baseline="0" dirty="0" smtClean="0"/>
              <a:t> Mellon down. Dare I speak of a Tump effect here? Survey was Jan to end of March 2017</a:t>
            </a:r>
          </a:p>
          <a:p>
            <a:endParaRPr lang="en-GB" baseline="0" dirty="0" smtClean="0"/>
          </a:p>
          <a:p>
            <a:r>
              <a:rPr lang="en-GB" dirty="0" smtClean="0"/>
              <a:t>UK next with 10 – same as last year but down from 12 in</a:t>
            </a:r>
            <a:r>
              <a:rPr lang="en-GB" baseline="0" dirty="0" smtClean="0"/>
              <a:t> 2015</a:t>
            </a:r>
            <a:r>
              <a:rPr lang="en-GB" dirty="0" smtClean="0"/>
              <a:t>.</a:t>
            </a:r>
          </a:p>
          <a:p>
            <a:endParaRPr lang="en-GB" dirty="0" smtClean="0"/>
          </a:p>
          <a:p>
            <a:r>
              <a:rPr lang="en-GB" dirty="0" smtClean="0"/>
              <a:t>Canada 3, </a:t>
            </a:r>
            <a:r>
              <a:rPr lang="en-GB" dirty="0" err="1" smtClean="0"/>
              <a:t>UofT</a:t>
            </a:r>
            <a:r>
              <a:rPr lang="en-GB" dirty="0" smtClean="0"/>
              <a:t> in 24</a:t>
            </a:r>
            <a:r>
              <a:rPr lang="en-GB" baseline="30000" dirty="0" smtClean="0"/>
              <a:t>th</a:t>
            </a:r>
            <a:r>
              <a:rPr lang="en-GB" dirty="0" smtClean="0"/>
              <a:t>, Tokyo is Asia’s most</a:t>
            </a:r>
            <a:r>
              <a:rPr lang="en-GB" baseline="0" dirty="0" smtClean="0"/>
              <a:t> prestigious institution in 11</a:t>
            </a:r>
            <a:r>
              <a:rPr lang="en-GB" baseline="30000" dirty="0" smtClean="0"/>
              <a:t>th</a:t>
            </a:r>
            <a:r>
              <a:rPr lang="en-GB" baseline="0" dirty="0" smtClean="0"/>
              <a:t>. France has a major new entry – PSL new at 38</a:t>
            </a:r>
            <a:r>
              <a:rPr lang="en-GB" baseline="30000" dirty="0" smtClean="0"/>
              <a:t>th</a:t>
            </a:r>
            <a:r>
              <a:rPr lang="en-GB" baseline="0" dirty="0" smtClean="0"/>
              <a:t> – considered as a single entity for the fist time.</a:t>
            </a:r>
            <a:endParaRPr lang="en-GB" dirty="0" smtClean="0"/>
          </a:p>
          <a:p>
            <a:endParaRPr lang="en-GB" dirty="0" smtClean="0"/>
          </a:p>
          <a:p>
            <a:r>
              <a:rPr lang="en-GB" dirty="0" smtClean="0"/>
              <a:t>Brazil’s USP number one</a:t>
            </a:r>
            <a:r>
              <a:rPr lang="en-GB" baseline="0" dirty="0" smtClean="0"/>
              <a:t> in </a:t>
            </a:r>
            <a:r>
              <a:rPr lang="en-GB" baseline="0" dirty="0" err="1" smtClean="0"/>
              <a:t>Lat</a:t>
            </a:r>
            <a:r>
              <a:rPr lang="en-GB" baseline="0" dirty="0" smtClean="0"/>
              <a:t> Am – 91-100 group. Russia does eye-catchingly well with Moscow State in 30</a:t>
            </a:r>
            <a:r>
              <a:rPr lang="en-GB" baseline="30000" dirty="0" smtClean="0"/>
              <a:t>th</a:t>
            </a:r>
            <a:r>
              <a:rPr lang="en-GB" baseline="0" dirty="0" smtClean="0"/>
              <a:t> place – same as last year.</a:t>
            </a:r>
            <a:endParaRPr lang="en-GB" dirty="0" smtClean="0"/>
          </a:p>
          <a:p>
            <a:endParaRPr lang="en-GB" dirty="0" smtClean="0"/>
          </a:p>
          <a:p>
            <a:r>
              <a:rPr lang="en-GB" baseline="0" dirty="0" smtClean="0"/>
              <a:t>But the big news, for me, is that China has made dramatic gains…</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47</a:t>
            </a:fld>
            <a:endParaRPr lang="en-GB" dirty="0"/>
          </a:p>
        </p:txBody>
      </p:sp>
    </p:spTree>
    <p:extLst>
      <p:ext uri="{BB962C8B-B14F-4D97-AF65-F5344CB8AC3E}">
        <p14:creationId xmlns:p14="http://schemas.microsoft.com/office/powerpoint/2010/main" val="1396921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look at the top.</a:t>
            </a:r>
          </a:p>
          <a:p>
            <a:r>
              <a:rPr lang="en-GB" dirty="0" smtClean="0"/>
              <a:t>Not</a:t>
            </a:r>
            <a:r>
              <a:rPr lang="en-GB" baseline="0" dirty="0" smtClean="0"/>
              <a:t> expecting you to read. But colours show each country. Pink is US. 19 in 2011. 19 in 2016.</a:t>
            </a:r>
          </a:p>
          <a:p>
            <a:endParaRPr lang="en-GB" baseline="0" dirty="0" smtClean="0"/>
          </a:p>
          <a:p>
            <a:r>
              <a:rPr lang="en-GB" baseline="0" dirty="0" smtClean="0"/>
              <a:t>Six countries in top 30 in 2011. Eight countries in 2016 – No China in 2011. Two in top 30 in 2016. Also no Russia back then. </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48</a:t>
            </a:fld>
            <a:endParaRPr lang="en-GB" dirty="0"/>
          </a:p>
        </p:txBody>
      </p:sp>
    </p:spTree>
    <p:extLst>
      <p:ext uri="{BB962C8B-B14F-4D97-AF65-F5344CB8AC3E}">
        <p14:creationId xmlns:p14="http://schemas.microsoft.com/office/powerpoint/2010/main" val="147846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look at the top.</a:t>
            </a:r>
          </a:p>
          <a:p>
            <a:r>
              <a:rPr lang="en-GB" dirty="0" smtClean="0"/>
              <a:t>Not</a:t>
            </a:r>
            <a:r>
              <a:rPr lang="en-GB" baseline="0" dirty="0" smtClean="0"/>
              <a:t> expecting you to read. But colours show each country. Pink is US. 19 in 2011. 19 in 2016.</a:t>
            </a:r>
          </a:p>
          <a:p>
            <a:endParaRPr lang="en-GB" baseline="0" dirty="0" smtClean="0"/>
          </a:p>
          <a:p>
            <a:r>
              <a:rPr lang="en-GB" baseline="0" dirty="0" smtClean="0"/>
              <a:t>Six countries in top 30 in 2011. Eight countries in 2016 – No China in 2011. Two in top 30 in 2016. Also no Russia back then. </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49</a:t>
            </a:fld>
            <a:endParaRPr lang="en-GB" dirty="0"/>
          </a:p>
        </p:txBody>
      </p:sp>
    </p:spTree>
    <p:extLst>
      <p:ext uri="{BB962C8B-B14F-4D97-AF65-F5344CB8AC3E}">
        <p14:creationId xmlns:p14="http://schemas.microsoft.com/office/powerpoint/2010/main" val="14784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require activity in more than one of the subject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Evidence of significant number of undergraduate students</a:t>
            </a:r>
          </a:p>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13</a:t>
            </a:fld>
            <a:endParaRPr lang="en-US"/>
          </a:p>
        </p:txBody>
      </p:sp>
    </p:spTree>
    <p:extLst>
      <p:ext uri="{BB962C8B-B14F-4D97-AF65-F5344CB8AC3E}">
        <p14:creationId xmlns:p14="http://schemas.microsoft.com/office/powerpoint/2010/main" val="690536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 dropping</a:t>
            </a:r>
            <a:r>
              <a:rPr lang="en-US" baseline="0" dirty="0" smtClean="0"/>
              <a:t> those above the visual noise – it takes too much space</a:t>
            </a:r>
          </a:p>
          <a:p>
            <a:r>
              <a:rPr lang="en-US" baseline="0" dirty="0" smtClean="0"/>
              <a:t>Let me know if you want another metric to view instead. </a:t>
            </a:r>
            <a:endParaRPr lang="en-US" dirty="0"/>
          </a:p>
        </p:txBody>
      </p:sp>
      <p:sp>
        <p:nvSpPr>
          <p:cNvPr id="4" name="Slide Number Placeholder 3"/>
          <p:cNvSpPr>
            <a:spLocks noGrp="1"/>
          </p:cNvSpPr>
          <p:nvPr>
            <p:ph type="sldNum" sz="quarter" idx="10"/>
          </p:nvPr>
        </p:nvSpPr>
        <p:spPr/>
        <p:txBody>
          <a:bodyPr/>
          <a:lstStyle/>
          <a:p>
            <a:fld id="{A8DDD2DF-E2CA-6A47-9021-30F578E7E486}" type="slidenum">
              <a:rPr lang="en-US" smtClean="0"/>
              <a:t>66</a:t>
            </a:fld>
            <a:endParaRPr lang="en-US"/>
          </a:p>
        </p:txBody>
      </p:sp>
    </p:spTree>
    <p:extLst>
      <p:ext uri="{BB962C8B-B14F-4D97-AF65-F5344CB8AC3E}">
        <p14:creationId xmlns:p14="http://schemas.microsoft.com/office/powerpoint/2010/main" val="75074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2714625" y="514350"/>
            <a:ext cx="371475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914400" y="3257550"/>
            <a:ext cx="7315200" cy="3086100"/>
          </a:xfrm>
          <a:prstGeom prst="rect">
            <a:avLst/>
          </a:prstGeom>
        </p:spPr>
        <p:txBody>
          <a:bodyPr lIns="91425" tIns="91425" rIns="91425" bIns="91425" anchor="t" anchorCtr="0">
            <a:noAutofit/>
          </a:bodyPr>
          <a:lstStyle/>
          <a:p>
            <a:pPr lvl="0">
              <a:spcBef>
                <a:spcPts val="0"/>
              </a:spcBef>
              <a:buNone/>
            </a:pPr>
            <a:r>
              <a:rPr lang="en-GB" dirty="0" smtClean="0"/>
              <a:t>Total number of institutions</a:t>
            </a:r>
            <a:r>
              <a:rPr lang="en-GB" baseline="0" dirty="0" smtClean="0"/>
              <a:t> in European Teaching Ranking 1176</a:t>
            </a:r>
            <a:endParaRPr dirty="0"/>
          </a:p>
        </p:txBody>
      </p:sp>
    </p:spTree>
    <p:extLst>
      <p:ext uri="{BB962C8B-B14F-4D97-AF65-F5344CB8AC3E}">
        <p14:creationId xmlns:p14="http://schemas.microsoft.com/office/powerpoint/2010/main" val="1551184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2714625" y="514350"/>
            <a:ext cx="371475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914400" y="3257550"/>
            <a:ext cx="7315200" cy="3086100"/>
          </a:xfrm>
          <a:prstGeom prst="rect">
            <a:avLst/>
          </a:prstGeom>
        </p:spPr>
        <p:txBody>
          <a:bodyPr lIns="91425" tIns="91425" rIns="91425" bIns="91425" anchor="t" anchorCtr="0">
            <a:noAutofit/>
          </a:bodyPr>
          <a:lstStyle/>
          <a:p>
            <a:pPr lvl="0">
              <a:spcBef>
                <a:spcPts val="0"/>
              </a:spcBef>
              <a:buNone/>
            </a:pPr>
            <a:r>
              <a:rPr lang="en-GB" dirty="0" smtClean="0"/>
              <a:t>EHEA – European Higher Education Area</a:t>
            </a:r>
          </a:p>
          <a:p>
            <a:pPr lvl="0">
              <a:spcBef>
                <a:spcPts val="0"/>
              </a:spcBef>
              <a:buNone/>
            </a:pPr>
            <a:r>
              <a:rPr lang="en-GB" dirty="0" smtClean="0"/>
              <a:t>OECD - </a:t>
            </a:r>
            <a:r>
              <a:rPr lang="en-GB" sz="1100" b="0" i="0" kern="1200" dirty="0" smtClean="0">
                <a:solidFill>
                  <a:schemeClr val="tx1"/>
                </a:solidFill>
                <a:effectLst/>
                <a:latin typeface="+mn-lt"/>
                <a:ea typeface="+mn-ea"/>
                <a:cs typeface="+mn-cs"/>
              </a:rPr>
              <a:t>Organisation for Economic Co-operation and Development </a:t>
            </a:r>
            <a:endParaRPr dirty="0"/>
          </a:p>
        </p:txBody>
      </p:sp>
    </p:spTree>
    <p:extLst>
      <p:ext uri="{BB962C8B-B14F-4D97-AF65-F5344CB8AC3E}">
        <p14:creationId xmlns:p14="http://schemas.microsoft.com/office/powerpoint/2010/main" val="2262619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a:t>
            </a:r>
            <a:r>
              <a:rPr lang="en-GB" baseline="0" dirty="0" smtClean="0"/>
              <a:t> was not mandatory. Blanks removed from analysis</a:t>
            </a:r>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71</a:t>
            </a:fld>
            <a:endParaRPr lang="en-US"/>
          </a:p>
        </p:txBody>
      </p:sp>
    </p:spTree>
    <p:extLst>
      <p:ext uri="{BB962C8B-B14F-4D97-AF65-F5344CB8AC3E}">
        <p14:creationId xmlns:p14="http://schemas.microsoft.com/office/powerpoint/2010/main" val="756048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72</a:t>
            </a:fld>
            <a:endParaRPr lang="en-US"/>
          </a:p>
        </p:txBody>
      </p:sp>
    </p:spTree>
    <p:extLst>
      <p:ext uri="{BB962C8B-B14F-4D97-AF65-F5344CB8AC3E}">
        <p14:creationId xmlns:p14="http://schemas.microsoft.com/office/powerpoint/2010/main" val="3525924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pPr algn="l" defTabSz="914400"/>
            <a:r>
              <a:rPr lang="en-US" sz="1200" dirty="0" smtClean="0">
                <a:solidFill>
                  <a:srgbClr val="53565A"/>
                </a:solidFill>
                <a:latin typeface="Helvetica" panose="020B0604020202020204" pitchFamily="34" charset="0"/>
                <a:cs typeface="Helvetica" panose="020B0604020202020204" pitchFamily="34" charset="0"/>
              </a:rPr>
              <a:t>The indicators highlighted in red may need refinement:</a:t>
            </a:r>
            <a:r>
              <a:rPr lang="en-US" sz="1200" baseline="0" dirty="0" smtClean="0">
                <a:solidFill>
                  <a:srgbClr val="53565A"/>
                </a:solidFill>
                <a:latin typeface="Helvetica" panose="020B0604020202020204" pitchFamily="34" charset="0"/>
                <a:cs typeface="Helvetica" panose="020B0604020202020204" pitchFamily="34" charset="0"/>
              </a:rPr>
              <a:t> what I was thinking (as of 23 May 17) is the following:</a:t>
            </a:r>
          </a:p>
          <a:p>
            <a:pPr algn="l" defTabSz="914400"/>
            <a:endParaRPr lang="en-US" sz="1200" baseline="0" dirty="0" smtClean="0">
              <a:solidFill>
                <a:srgbClr val="53565A"/>
              </a:solidFill>
              <a:latin typeface="Helvetica" panose="020B0604020202020204" pitchFamily="34" charset="0"/>
              <a:cs typeface="Helvetica" panose="020B0604020202020204" pitchFamily="34" charset="0"/>
            </a:endParaRPr>
          </a:p>
          <a:p>
            <a:r>
              <a:rPr lang="en-GB" sz="1100" b="1" kern="1200" dirty="0" smtClean="0">
                <a:solidFill>
                  <a:schemeClr val="tx1"/>
                </a:solidFill>
                <a:effectLst/>
                <a:latin typeface="+mn-lt"/>
                <a:ea typeface="+mn-ea"/>
                <a:cs typeface="+mn-cs"/>
              </a:rPr>
              <a:t>Bachelor student internships </a:t>
            </a:r>
            <a:r>
              <a:rPr lang="en-GB" sz="1100" kern="1200" dirty="0" smtClean="0">
                <a:solidFill>
                  <a:schemeClr val="tx1"/>
                </a:solidFill>
                <a:effectLst/>
                <a:latin typeface="+mn-lt"/>
                <a:ea typeface="+mn-ea"/>
                <a:cs typeface="+mn-cs"/>
              </a:rPr>
              <a:t>- Linkages to labour market - </a:t>
            </a:r>
            <a:r>
              <a:rPr lang="en-US" sz="1100" kern="1200" dirty="0" smtClean="0">
                <a:solidFill>
                  <a:schemeClr val="tx1"/>
                </a:solidFill>
                <a:effectLst/>
                <a:latin typeface="+mn-lt"/>
                <a:ea typeface="+mn-ea"/>
                <a:cs typeface="+mn-cs"/>
              </a:rPr>
              <a:t>Out of all the institution’s students who did an internship, the percentage of bachelor students who did an internship with a company or organization in the region or abroad. (Internships of students are a means to connect students to the </a:t>
            </a:r>
            <a:r>
              <a:rPr lang="en-US" sz="1100" kern="1200" dirty="0" err="1" smtClean="0">
                <a:solidFill>
                  <a:schemeClr val="tx1"/>
                </a:solidFill>
                <a:effectLst/>
                <a:latin typeface="+mn-lt"/>
                <a:ea typeface="+mn-ea"/>
                <a:cs typeface="+mn-cs"/>
              </a:rPr>
              <a:t>labour</a:t>
            </a:r>
            <a:r>
              <a:rPr lang="en-US" sz="1100" kern="1200" dirty="0" smtClean="0">
                <a:solidFill>
                  <a:schemeClr val="tx1"/>
                </a:solidFill>
                <a:effectLst/>
                <a:latin typeface="+mn-lt"/>
                <a:ea typeface="+mn-ea"/>
                <a:cs typeface="+mn-cs"/>
              </a:rPr>
              <a:t> market. </a:t>
            </a:r>
            <a:endParaRPr lang="en-GB"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A relative large percentage of bachelor students reflects a strong interest to build co-operations and to prepare the student for real world experience.)</a:t>
            </a:r>
          </a:p>
          <a:p>
            <a:endParaRPr lang="en-US" sz="1100" kern="1200" dirty="0" smtClean="0">
              <a:solidFill>
                <a:schemeClr val="tx1"/>
              </a:solidFill>
              <a:effectLst/>
              <a:latin typeface="+mn-lt"/>
              <a:ea typeface="+mn-ea"/>
              <a:cs typeface="+mn-cs"/>
            </a:endParaRPr>
          </a:p>
          <a:p>
            <a:r>
              <a:rPr lang="en-US" sz="1200" b="1" dirty="0" smtClean="0">
                <a:solidFill>
                  <a:srgbClr val="FF0000"/>
                </a:solidFill>
              </a:rPr>
              <a:t>Continuous study </a:t>
            </a:r>
            <a:r>
              <a:rPr lang="en-US" sz="1200" dirty="0" smtClean="0">
                <a:solidFill>
                  <a:srgbClr val="FF0000"/>
                </a:solidFill>
              </a:rPr>
              <a:t>- </a:t>
            </a:r>
            <a:r>
              <a:rPr lang="en-GB" sz="1100" kern="1200" dirty="0" smtClean="0">
                <a:solidFill>
                  <a:schemeClr val="tx1"/>
                </a:solidFill>
                <a:effectLst/>
                <a:latin typeface="+mn-lt"/>
                <a:ea typeface="+mn-ea"/>
                <a:cs typeface="+mn-cs"/>
              </a:rPr>
              <a:t>Alternative to student retention - </a:t>
            </a:r>
            <a:r>
              <a:rPr lang="en-US" sz="1100" kern="1200" dirty="0" smtClean="0">
                <a:solidFill>
                  <a:schemeClr val="tx1"/>
                </a:solidFill>
                <a:effectLst/>
                <a:latin typeface="+mn-lt"/>
                <a:ea typeface="+mn-ea"/>
                <a:cs typeface="+mn-cs"/>
              </a:rPr>
              <a:t>Proportion of first degree students that continue with their studies beyond first year (Does my college succeed in getting people to the end of the course? How well supported are students throughout their course? A relatively high proportion here indicates a good personal connection that first year students have with the institution so that they want to stay on)</a:t>
            </a:r>
          </a:p>
          <a:p>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rPr>
              <a:t>Proportion of senior female academic staff </a:t>
            </a:r>
            <a:r>
              <a:rPr lang="en-US" sz="1200" dirty="0" smtClean="0">
                <a:solidFill>
                  <a:prstClr val="white"/>
                </a:solidFill>
              </a:rPr>
              <a:t>– current definition: </a:t>
            </a:r>
            <a:r>
              <a:rPr lang="en-GB" sz="1100" kern="1200" dirty="0" smtClean="0">
                <a:solidFill>
                  <a:schemeClr val="tx1"/>
                </a:solidFill>
                <a:effectLst/>
                <a:latin typeface="+mn-lt"/>
                <a:ea typeface="+mn-ea"/>
                <a:cs typeface="+mn-cs"/>
              </a:rPr>
              <a:t>Number of women who have achieved senior status in universities: (tenured) </a:t>
            </a:r>
            <a:r>
              <a:rPr lang="en-GB" sz="1100" i="1" kern="1200" dirty="0" smtClean="0">
                <a:solidFill>
                  <a:schemeClr val="tx1"/>
                </a:solidFill>
                <a:effectLst/>
                <a:latin typeface="+mn-lt"/>
                <a:ea typeface="+mn-ea"/>
                <a:cs typeface="+mn-cs"/>
              </a:rPr>
              <a:t>professorships, deanships, chancellorships (rector/president),  vice-chancellor-  and deputy vice-chancellorships</a:t>
            </a:r>
            <a:endParaRPr lang="en-US" sz="1200" dirty="0" smtClean="0">
              <a:solidFill>
                <a:prstClr val="white"/>
              </a:solidFill>
            </a:endParaRPr>
          </a:p>
          <a:p>
            <a:endParaRPr lang="en-US" sz="1200" dirty="0" smtClean="0">
              <a:solidFill>
                <a:srgbClr val="FF0000"/>
              </a:solidFill>
            </a:endParaRPr>
          </a:p>
          <a:p>
            <a:endParaRPr lang="en-US" sz="1200" dirty="0">
              <a:solidFill>
                <a:srgbClr val="53565A"/>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6C2EF97F-5628-4D0D-8016-6ECE1B95F22E}" type="slidenum">
              <a:rPr lang="en-GB" smtClean="0"/>
              <a:t>73</a:t>
            </a:fld>
            <a:endParaRPr lang="en-GB" dirty="0"/>
          </a:p>
        </p:txBody>
      </p:sp>
    </p:spTree>
    <p:extLst>
      <p:ext uri="{BB962C8B-B14F-4D97-AF65-F5344CB8AC3E}">
        <p14:creationId xmlns:p14="http://schemas.microsoft.com/office/powerpoint/2010/main" val="915755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74</a:t>
            </a:fld>
            <a:endParaRPr lang="en-US"/>
          </a:p>
        </p:txBody>
      </p:sp>
    </p:spTree>
    <p:extLst>
      <p:ext uri="{BB962C8B-B14F-4D97-AF65-F5344CB8AC3E}">
        <p14:creationId xmlns:p14="http://schemas.microsoft.com/office/powerpoint/2010/main" val="2597510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75</a:t>
            </a:fld>
            <a:endParaRPr lang="en-US"/>
          </a:p>
        </p:txBody>
      </p:sp>
    </p:spTree>
    <p:extLst>
      <p:ext uri="{BB962C8B-B14F-4D97-AF65-F5344CB8AC3E}">
        <p14:creationId xmlns:p14="http://schemas.microsoft.com/office/powerpoint/2010/main" val="726494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76</a:t>
            </a:fld>
            <a:endParaRPr lang="en-US"/>
          </a:p>
        </p:txBody>
      </p:sp>
    </p:spTree>
    <p:extLst>
      <p:ext uri="{BB962C8B-B14F-4D97-AF65-F5344CB8AC3E}">
        <p14:creationId xmlns:p14="http://schemas.microsoft.com/office/powerpoint/2010/main" val="4135268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77</a:t>
            </a:fld>
            <a:endParaRPr lang="en-US"/>
          </a:p>
        </p:txBody>
      </p:sp>
    </p:spTree>
    <p:extLst>
      <p:ext uri="{BB962C8B-B14F-4D97-AF65-F5344CB8AC3E}">
        <p14:creationId xmlns:p14="http://schemas.microsoft.com/office/powerpoint/2010/main" val="350415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6338" cy="2571750"/>
          </a:xfrm>
        </p:spPr>
      </p:sp>
      <p:sp>
        <p:nvSpPr>
          <p:cNvPr id="3" name="Notes Placeholder 2"/>
          <p:cNvSpPr>
            <a:spLocks noGrp="1"/>
          </p:cNvSpPr>
          <p:nvPr>
            <p:ph type="body" idx="1"/>
          </p:nvPr>
        </p:nvSpPr>
        <p:spPr/>
        <p:txBody>
          <a:bodyPr/>
          <a:lstStyle/>
          <a:p>
            <a:r>
              <a:rPr lang="en-GB" dirty="0" smtClean="0"/>
              <a:t>And all of this combines into</a:t>
            </a:r>
            <a:r>
              <a:rPr lang="en-GB" baseline="0" dirty="0" smtClean="0"/>
              <a:t> the world’s most sophisticated, balanced and comprehensive rankings methodology.</a:t>
            </a:r>
          </a:p>
          <a:p>
            <a:endParaRPr lang="en-GB" baseline="0" dirty="0" smtClean="0"/>
          </a:p>
          <a:p>
            <a:r>
              <a:rPr lang="en-GB" baseline="0" dirty="0" smtClean="0"/>
              <a:t>Three data sources. Go into 13 separate performance indicators. Grouped into five pillars, which cover all core missions of the modern, research-led university.</a:t>
            </a:r>
          </a:p>
          <a:p>
            <a:endParaRPr lang="en-GB" baseline="0" dirty="0" smtClean="0"/>
          </a:p>
          <a:p>
            <a:r>
              <a:rPr lang="en-GB" baseline="0" dirty="0" smtClean="0"/>
              <a:t>13 indicators, across the all core aspects: teaching, research, knowledge transfer, international outlook.</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14</a:t>
            </a:fld>
            <a:endParaRPr lang="en-GB" dirty="0"/>
          </a:p>
        </p:txBody>
      </p:sp>
    </p:spTree>
    <p:extLst>
      <p:ext uri="{BB962C8B-B14F-4D97-AF65-F5344CB8AC3E}">
        <p14:creationId xmlns:p14="http://schemas.microsoft.com/office/powerpoint/2010/main" val="4202122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78</a:t>
            </a:fld>
            <a:endParaRPr lang="en-US"/>
          </a:p>
        </p:txBody>
      </p:sp>
    </p:spTree>
    <p:extLst>
      <p:ext uri="{BB962C8B-B14F-4D97-AF65-F5344CB8AC3E}">
        <p14:creationId xmlns:p14="http://schemas.microsoft.com/office/powerpoint/2010/main" val="1883083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79</a:t>
            </a:fld>
            <a:endParaRPr lang="en-US"/>
          </a:p>
        </p:txBody>
      </p:sp>
    </p:spTree>
    <p:extLst>
      <p:ext uri="{BB962C8B-B14F-4D97-AF65-F5344CB8AC3E}">
        <p14:creationId xmlns:p14="http://schemas.microsoft.com/office/powerpoint/2010/main" val="81236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80</a:t>
            </a:fld>
            <a:endParaRPr lang="en-US"/>
          </a:p>
        </p:txBody>
      </p:sp>
    </p:spTree>
    <p:extLst>
      <p:ext uri="{BB962C8B-B14F-4D97-AF65-F5344CB8AC3E}">
        <p14:creationId xmlns:p14="http://schemas.microsoft.com/office/powerpoint/2010/main" val="2832179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81</a:t>
            </a:fld>
            <a:endParaRPr lang="en-US"/>
          </a:p>
        </p:txBody>
      </p:sp>
    </p:spTree>
    <p:extLst>
      <p:ext uri="{BB962C8B-B14F-4D97-AF65-F5344CB8AC3E}">
        <p14:creationId xmlns:p14="http://schemas.microsoft.com/office/powerpoint/2010/main" val="3057017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82</a:t>
            </a:fld>
            <a:endParaRPr lang="en-US"/>
          </a:p>
        </p:txBody>
      </p:sp>
    </p:spTree>
    <p:extLst>
      <p:ext uri="{BB962C8B-B14F-4D97-AF65-F5344CB8AC3E}">
        <p14:creationId xmlns:p14="http://schemas.microsoft.com/office/powerpoint/2010/main" val="1910231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83</a:t>
            </a:fld>
            <a:endParaRPr lang="en-US"/>
          </a:p>
        </p:txBody>
      </p:sp>
    </p:spTree>
    <p:extLst>
      <p:ext uri="{BB962C8B-B14F-4D97-AF65-F5344CB8AC3E}">
        <p14:creationId xmlns:p14="http://schemas.microsoft.com/office/powerpoint/2010/main" val="3016661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84</a:t>
            </a:fld>
            <a:endParaRPr lang="en-US"/>
          </a:p>
        </p:txBody>
      </p:sp>
    </p:spTree>
    <p:extLst>
      <p:ext uri="{BB962C8B-B14F-4D97-AF65-F5344CB8AC3E}">
        <p14:creationId xmlns:p14="http://schemas.microsoft.com/office/powerpoint/2010/main" val="388273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17</a:t>
            </a:fld>
            <a:endParaRPr lang="en-US"/>
          </a:p>
        </p:txBody>
      </p:sp>
    </p:spTree>
    <p:extLst>
      <p:ext uri="{BB962C8B-B14F-4D97-AF65-F5344CB8AC3E}">
        <p14:creationId xmlns:p14="http://schemas.microsoft.com/office/powerpoint/2010/main" val="223168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19</a:t>
            </a:fld>
            <a:endParaRPr lang="en-US"/>
          </a:p>
        </p:txBody>
      </p:sp>
    </p:spTree>
    <p:extLst>
      <p:ext uri="{BB962C8B-B14F-4D97-AF65-F5344CB8AC3E}">
        <p14:creationId xmlns:p14="http://schemas.microsoft.com/office/powerpoint/2010/main" val="192409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r>
              <a:rPr lang="en-GB" dirty="0" smtClean="0"/>
              <a:t>I talked about why we rejected the QS system as being too simple. But</a:t>
            </a:r>
            <a:r>
              <a:rPr lang="en-GB" baseline="0" dirty="0" smtClean="0"/>
              <a:t> here you can see that the system that THE rejected in 2009 is still used by QS today.</a:t>
            </a:r>
          </a:p>
          <a:p>
            <a:endParaRPr lang="en-GB" baseline="0" dirty="0" smtClean="0"/>
          </a:p>
          <a:p>
            <a:r>
              <a:rPr lang="en-GB" baseline="0" dirty="0" smtClean="0"/>
              <a:t>THE has five indicators of the teaching environment, compared to just one from QS, and one arguably very tenuous teaching indicator from Shanghai’s ARWU. The Shanghai ranking is extremely narrow – almost entirely about research, but the one basic nod to teaching is looking at where the Nobel prize winners did their undergraduate degrees. Very dubious as to how much an undergraduate degree contributes to someone’s ultimate success at the highest level of research, many decades later.</a:t>
            </a:r>
          </a:p>
          <a:p>
            <a:endParaRPr lang="en-GB" baseline="0" dirty="0" smtClean="0"/>
          </a:p>
          <a:p>
            <a:r>
              <a:rPr lang="en-GB" dirty="0" smtClean="0"/>
              <a:t>THE also</a:t>
            </a:r>
            <a:r>
              <a:rPr lang="en-GB" baseline="0" dirty="0" smtClean="0"/>
              <a:t> has three indicators of international outlook, compared to QS’s two.</a:t>
            </a:r>
          </a:p>
          <a:p>
            <a:endParaRPr lang="en-GB" baseline="0" dirty="0" smtClean="0"/>
          </a:p>
          <a:p>
            <a:r>
              <a:rPr lang="en-GB" baseline="0" dirty="0" smtClean="0"/>
              <a:t>No other ranking has an indicator of knowledge transfer.</a:t>
            </a:r>
          </a:p>
          <a:p>
            <a:endParaRPr lang="en-GB" baseline="0" dirty="0" smtClean="0"/>
          </a:p>
          <a:p>
            <a:r>
              <a:rPr lang="en-GB" baseline="0" dirty="0" smtClean="0"/>
              <a:t>You can see: QS 50 per cent reputation, based on dubious surveys.</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21</a:t>
            </a:fld>
            <a:endParaRPr lang="en-GB" dirty="0"/>
          </a:p>
        </p:txBody>
      </p:sp>
    </p:spTree>
    <p:extLst>
      <p:ext uri="{BB962C8B-B14F-4D97-AF65-F5344CB8AC3E}">
        <p14:creationId xmlns:p14="http://schemas.microsoft.com/office/powerpoint/2010/main" val="108046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r>
              <a:rPr lang="en-GB" dirty="0" smtClean="0"/>
              <a:t>For WUR2017 over </a:t>
            </a:r>
            <a:r>
              <a:rPr lang="en-GB" smtClean="0"/>
              <a:t>1300 participated</a:t>
            </a:r>
            <a:endParaRPr lang="en-GB" dirty="0"/>
          </a:p>
        </p:txBody>
      </p:sp>
      <p:sp>
        <p:nvSpPr>
          <p:cNvPr id="4" name="Slide Number Placeholder 3"/>
          <p:cNvSpPr>
            <a:spLocks noGrp="1"/>
          </p:cNvSpPr>
          <p:nvPr>
            <p:ph type="sldNum" sz="quarter" idx="10"/>
          </p:nvPr>
        </p:nvSpPr>
        <p:spPr/>
        <p:txBody>
          <a:bodyPr/>
          <a:lstStyle/>
          <a:p>
            <a:fld id="{1331D7C7-4A5F-034C-B61C-0B8BE5592E53}" type="slidenum">
              <a:rPr lang="en-US" smtClean="0"/>
              <a:t>22</a:t>
            </a:fld>
            <a:endParaRPr lang="en-US"/>
          </a:p>
        </p:txBody>
      </p:sp>
    </p:spTree>
    <p:extLst>
      <p:ext uri="{BB962C8B-B14F-4D97-AF65-F5344CB8AC3E}">
        <p14:creationId xmlns:p14="http://schemas.microsoft.com/office/powerpoint/2010/main" val="58869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23</a:t>
            </a:fld>
            <a:endParaRPr lang="en-GB" dirty="0"/>
          </a:p>
        </p:txBody>
      </p:sp>
    </p:spTree>
    <p:extLst>
      <p:ext uri="{BB962C8B-B14F-4D97-AF65-F5344CB8AC3E}">
        <p14:creationId xmlns:p14="http://schemas.microsoft.com/office/powerpoint/2010/main" val="335613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MIT</a:t>
            </a:r>
            <a:endParaRPr lang="en-GB" dirty="0"/>
          </a:p>
        </p:txBody>
      </p:sp>
      <p:sp>
        <p:nvSpPr>
          <p:cNvPr id="4" name="Slide Number Placeholder 3"/>
          <p:cNvSpPr>
            <a:spLocks noGrp="1"/>
          </p:cNvSpPr>
          <p:nvPr>
            <p:ph type="sldNum" sz="quarter" idx="10"/>
          </p:nvPr>
        </p:nvSpPr>
        <p:spPr/>
        <p:txBody>
          <a:bodyPr/>
          <a:lstStyle/>
          <a:p>
            <a:fld id="{6C2EF97F-5628-4D0D-8016-6ECE1B95F22E}" type="slidenum">
              <a:rPr lang="en-GB" smtClean="0"/>
              <a:t>25</a:t>
            </a:fld>
            <a:endParaRPr lang="en-GB" dirty="0"/>
          </a:p>
        </p:txBody>
      </p:sp>
    </p:spTree>
    <p:extLst>
      <p:ext uri="{BB962C8B-B14F-4D97-AF65-F5344CB8AC3E}">
        <p14:creationId xmlns:p14="http://schemas.microsoft.com/office/powerpoint/2010/main" val="1765757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66"/>
            <a:ext cx="9906000" cy="7065431"/>
          </a:xfrm>
          <a:prstGeom prst="rect">
            <a:avLst/>
          </a:prstGeom>
        </p:spPr>
      </p:pic>
      <p:sp>
        <p:nvSpPr>
          <p:cNvPr id="9" name="Text Placeholder 8"/>
          <p:cNvSpPr>
            <a:spLocks noGrp="1"/>
          </p:cNvSpPr>
          <p:nvPr>
            <p:ph type="body" sz="quarter" idx="10" hasCustomPrompt="1"/>
          </p:nvPr>
        </p:nvSpPr>
        <p:spPr>
          <a:xfrm>
            <a:off x="743551" y="4466929"/>
            <a:ext cx="7379328" cy="2271351"/>
          </a:xfrm>
          <a:prstGeom prst="rect">
            <a:avLst/>
          </a:prstGeom>
        </p:spPr>
        <p:txBody>
          <a:bodyPr/>
          <a:lstStyle>
            <a:lvl1pPr marL="0" indent="0">
              <a:buNone/>
              <a:defRPr sz="2800" b="1" i="0" baseline="0">
                <a:latin typeface="Helvetica" charset="0"/>
                <a:ea typeface="Helvetica" charset="0"/>
                <a:cs typeface="Helvetica" charset="0"/>
              </a:defRPr>
            </a:lvl1pPr>
          </a:lstStyle>
          <a:p>
            <a:pPr lvl="0"/>
            <a:r>
              <a:rPr lang="en-GB" dirty="0" smtClean="0"/>
              <a:t>Heading Helvetica Bold 28pt</a:t>
            </a:r>
            <a:endParaRPr lang="en-US" dirty="0"/>
          </a:p>
        </p:txBody>
      </p:sp>
    </p:spTree>
    <p:extLst>
      <p:ext uri="{BB962C8B-B14F-4D97-AF65-F5344CB8AC3E}">
        <p14:creationId xmlns:p14="http://schemas.microsoft.com/office/powerpoint/2010/main" val="316000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4228" y="0"/>
            <a:ext cx="12192000" cy="6858000"/>
          </a:xfrm>
          <a:prstGeom prst="rect">
            <a:avLst/>
          </a:prstGeom>
        </p:spPr>
      </p:pic>
      <p:sp>
        <p:nvSpPr>
          <p:cNvPr id="2" name="Title 1"/>
          <p:cNvSpPr>
            <a:spLocks noGrp="1"/>
          </p:cNvSpPr>
          <p:nvPr>
            <p:ph type="title"/>
          </p:nvPr>
        </p:nvSpPr>
        <p:spPr>
          <a:xfrm>
            <a:off x="495300" y="274638"/>
            <a:ext cx="8915400" cy="1143000"/>
          </a:xfrm>
          <a:prstGeom prst="rect">
            <a:avLst/>
          </a:prstGeom>
        </p:spPr>
        <p:txBody>
          <a:bodyPr vert="horz"/>
          <a:lstStyle>
            <a:lvl1pPr>
              <a:defRPr sz="3200" b="0" i="0">
                <a:latin typeface="Avenir Book"/>
                <a:cs typeface="Avenir Book"/>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95300" y="1693863"/>
            <a:ext cx="8915400" cy="4013200"/>
          </a:xfrm>
          <a:prstGeom prst="rect">
            <a:avLst/>
          </a:prstGeom>
        </p:spPr>
        <p:txBody>
          <a:bodyPr vert="horz"/>
          <a:lstStyle>
            <a:lvl1pPr>
              <a:defRPr b="0" i="0">
                <a:latin typeface="Avenir Book"/>
                <a:cs typeface="Avenir Book"/>
              </a:defRPr>
            </a:lvl1pPr>
            <a:lvl2pPr>
              <a:defRPr b="0" i="0">
                <a:latin typeface="Avenir Book"/>
                <a:cs typeface="Avenir Book"/>
              </a:defRPr>
            </a:lvl2pPr>
            <a:lvl3pPr>
              <a:defRPr b="0" i="0">
                <a:latin typeface="Avenir Book"/>
                <a:cs typeface="Avenir Book"/>
              </a:defRPr>
            </a:lvl3pPr>
            <a:lvl4pPr>
              <a:defRPr b="0" i="0">
                <a:latin typeface="Avenir Book"/>
                <a:cs typeface="Avenir Book"/>
              </a:defRPr>
            </a:lvl4pPr>
            <a:lvl5pPr>
              <a:defRPr b="0" i="0">
                <a:latin typeface="Avenir Book"/>
                <a:cs typeface="Avenir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031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ibliometrics">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6" y="6079085"/>
            <a:ext cx="2682904" cy="732003"/>
          </a:xfrm>
          <a:prstGeom prst="rect">
            <a:avLst/>
          </a:prstGeom>
        </p:spPr>
      </p:pic>
      <p:sp>
        <p:nvSpPr>
          <p:cNvPr id="4" name="Title 1"/>
          <p:cNvSpPr>
            <a:spLocks noGrp="1"/>
          </p:cNvSpPr>
          <p:nvPr>
            <p:ph type="title" hasCustomPrompt="1"/>
          </p:nvPr>
        </p:nvSpPr>
        <p:spPr>
          <a:xfrm>
            <a:off x="335736" y="786650"/>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7"/>
            <a:ext cx="9906000" cy="423333"/>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ctr"/>
            <a:endParaRPr lang="en-US"/>
          </a:p>
        </p:txBody>
      </p:sp>
      <p:sp>
        <p:nvSpPr>
          <p:cNvPr id="2" name="TextBox 1"/>
          <p:cNvSpPr txBox="1"/>
          <p:nvPr userDrawn="1"/>
        </p:nvSpPr>
        <p:spPr>
          <a:xfrm>
            <a:off x="7787220" y="6261109"/>
            <a:ext cx="1623483" cy="369332"/>
          </a:xfrm>
          <a:prstGeom prst="rect">
            <a:avLst/>
          </a:prstGeom>
          <a:noFill/>
        </p:spPr>
        <p:txBody>
          <a:bodyPr wrap="square" rtlCol="0">
            <a:spAutoFit/>
          </a:bodyPr>
          <a:lstStyle/>
          <a:p>
            <a:pPr algn="r"/>
            <a:r>
              <a:rPr lang="en-US" b="1" i="1" dirty="0" smtClean="0">
                <a:solidFill>
                  <a:srgbClr val="008000"/>
                </a:solidFill>
              </a:rPr>
              <a:t>REPUTATION</a:t>
            </a:r>
            <a:endParaRPr lang="en-US" b="1" i="1" dirty="0">
              <a:solidFill>
                <a:srgbClr val="008000"/>
              </a:solidFill>
            </a:endParaRPr>
          </a:p>
        </p:txBody>
      </p:sp>
      <p:cxnSp>
        <p:nvCxnSpPr>
          <p:cNvPr id="8" name="Straight Connector 7"/>
          <p:cNvCxnSpPr/>
          <p:nvPr userDrawn="1"/>
        </p:nvCxnSpPr>
        <p:spPr>
          <a:xfrm>
            <a:off x="316443" y="5981700"/>
            <a:ext cx="909425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60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bliometrics">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8" y="6079085"/>
            <a:ext cx="2682904" cy="732003"/>
          </a:xfrm>
          <a:prstGeom prst="rect">
            <a:avLst/>
          </a:prstGeom>
        </p:spPr>
      </p:pic>
      <p:sp>
        <p:nvSpPr>
          <p:cNvPr id="4" name="Title 1"/>
          <p:cNvSpPr>
            <a:spLocks noGrp="1"/>
          </p:cNvSpPr>
          <p:nvPr>
            <p:ph type="title" hasCustomPrompt="1"/>
          </p:nvPr>
        </p:nvSpPr>
        <p:spPr>
          <a:xfrm>
            <a:off x="335736" y="786650"/>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7"/>
            <a:ext cx="9906000" cy="42333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ctr"/>
            <a:endParaRPr lang="en-US"/>
          </a:p>
        </p:txBody>
      </p:sp>
      <p:sp>
        <p:nvSpPr>
          <p:cNvPr id="2" name="TextBox 1"/>
          <p:cNvSpPr txBox="1"/>
          <p:nvPr userDrawn="1"/>
        </p:nvSpPr>
        <p:spPr>
          <a:xfrm>
            <a:off x="7517710" y="6261109"/>
            <a:ext cx="1892994" cy="369332"/>
          </a:xfrm>
          <a:prstGeom prst="rect">
            <a:avLst/>
          </a:prstGeom>
          <a:noFill/>
        </p:spPr>
        <p:txBody>
          <a:bodyPr wrap="square" rtlCol="0">
            <a:spAutoFit/>
          </a:bodyPr>
          <a:lstStyle/>
          <a:p>
            <a:pPr algn="r"/>
            <a:r>
              <a:rPr lang="en-US" b="1" i="1" dirty="0" smtClean="0">
                <a:solidFill>
                  <a:srgbClr val="FF6600"/>
                </a:solidFill>
              </a:rPr>
              <a:t>BIBLIOMETRICS</a:t>
            </a:r>
            <a:endParaRPr lang="en-US" b="1" i="1" dirty="0">
              <a:solidFill>
                <a:srgbClr val="FF6600"/>
              </a:solidFill>
            </a:endParaRPr>
          </a:p>
        </p:txBody>
      </p:sp>
      <p:cxnSp>
        <p:nvCxnSpPr>
          <p:cNvPr id="8" name="Straight Connector 7"/>
          <p:cNvCxnSpPr/>
          <p:nvPr userDrawn="1"/>
        </p:nvCxnSpPr>
        <p:spPr>
          <a:xfrm>
            <a:off x="316443" y="5981700"/>
            <a:ext cx="909425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755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ethodology 15">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8" y="6079085"/>
            <a:ext cx="2682904" cy="732003"/>
          </a:xfrm>
          <a:prstGeom prst="rect">
            <a:avLst/>
          </a:prstGeom>
        </p:spPr>
      </p:pic>
      <p:sp>
        <p:nvSpPr>
          <p:cNvPr id="4" name="Title 1"/>
          <p:cNvSpPr>
            <a:spLocks noGrp="1"/>
          </p:cNvSpPr>
          <p:nvPr>
            <p:ph type="title" hasCustomPrompt="1"/>
          </p:nvPr>
        </p:nvSpPr>
        <p:spPr>
          <a:xfrm>
            <a:off x="335736" y="786650"/>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7"/>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l"/>
            <a:r>
              <a:rPr lang="en-US" sz="1800" dirty="0" smtClean="0"/>
              <a:t>2015-16</a:t>
            </a:r>
            <a:endParaRPr lang="en-US" sz="1800" dirty="0"/>
          </a:p>
        </p:txBody>
      </p:sp>
      <p:sp>
        <p:nvSpPr>
          <p:cNvPr id="2" name="TextBox 1"/>
          <p:cNvSpPr txBox="1"/>
          <p:nvPr userDrawn="1"/>
        </p:nvSpPr>
        <p:spPr>
          <a:xfrm>
            <a:off x="6796173" y="6261108"/>
            <a:ext cx="2613265" cy="369332"/>
          </a:xfrm>
          <a:prstGeom prst="rect">
            <a:avLst/>
          </a:prstGeom>
          <a:noFill/>
        </p:spPr>
        <p:txBody>
          <a:bodyPr wrap="none" rtlCol="0">
            <a:spAutoFit/>
          </a:bodyPr>
          <a:lstStyle/>
          <a:p>
            <a:pPr algn="r"/>
            <a:r>
              <a:rPr lang="en-US" sz="1800" b="1" i="1" dirty="0" smtClean="0"/>
              <a:t>METHODOLOGY 2015-16</a:t>
            </a:r>
            <a:endParaRPr lang="en-US" sz="1800" b="1" i="1" dirty="0"/>
          </a:p>
        </p:txBody>
      </p:sp>
      <p:cxnSp>
        <p:nvCxnSpPr>
          <p:cNvPr id="8" name="Straight Connector 7"/>
          <p:cNvCxnSpPr/>
          <p:nvPr userDrawn="1"/>
        </p:nvCxnSpPr>
        <p:spPr>
          <a:xfrm>
            <a:off x="316443"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22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37675" y="593367"/>
            <a:ext cx="9230650" cy="763600"/>
          </a:xfrm>
          <a:prstGeom prst="rect">
            <a:avLst/>
          </a:prstGeom>
        </p:spPr>
        <p:txBody>
          <a:bodyPr lIns="107269" tIns="107269" rIns="107269" bIns="107269"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37675" y="1536633"/>
            <a:ext cx="4333225" cy="4555200"/>
          </a:xfrm>
          <a:prstGeom prst="rect">
            <a:avLst/>
          </a:prstGeom>
        </p:spPr>
        <p:txBody>
          <a:bodyPr lIns="107269" tIns="107269" rIns="107269" bIns="107269" anchor="t" anchorCtr="0"/>
          <a:lstStyle>
            <a:lvl1pPr lvl="0">
              <a:spcBef>
                <a:spcPts val="0"/>
              </a:spcBef>
              <a:buSzPct val="100000"/>
              <a:defRPr sz="1600"/>
            </a:lvl1pPr>
            <a:lvl2pPr lvl="1">
              <a:spcBef>
                <a:spcPts val="0"/>
              </a:spcBef>
              <a:buSzPct val="100000"/>
              <a:defRPr sz="1400"/>
            </a:lvl2pPr>
            <a:lvl3pPr lvl="2">
              <a:spcBef>
                <a:spcPts val="0"/>
              </a:spcBef>
              <a:buSzPct val="100000"/>
              <a:defRPr sz="1400"/>
            </a:lvl3pPr>
            <a:lvl4pPr lvl="3">
              <a:spcBef>
                <a:spcPts val="0"/>
              </a:spcBef>
              <a:buSzPct val="100000"/>
              <a:defRPr sz="1400"/>
            </a:lvl4pPr>
            <a:lvl5pPr lvl="4">
              <a:spcBef>
                <a:spcPts val="0"/>
              </a:spcBef>
              <a:buSzPct val="100000"/>
              <a:defRPr sz="1400"/>
            </a:lvl5pPr>
            <a:lvl6pPr lvl="5">
              <a:spcBef>
                <a:spcPts val="0"/>
              </a:spcBef>
              <a:buSzPct val="100000"/>
              <a:defRPr sz="1400"/>
            </a:lvl6pPr>
            <a:lvl7pPr lvl="6">
              <a:spcBef>
                <a:spcPts val="0"/>
              </a:spcBef>
              <a:buSzPct val="100000"/>
              <a:defRPr sz="1400"/>
            </a:lvl7pPr>
            <a:lvl8pPr lvl="7">
              <a:spcBef>
                <a:spcPts val="0"/>
              </a:spcBef>
              <a:buSzPct val="100000"/>
              <a:defRPr sz="1400"/>
            </a:lvl8pPr>
            <a:lvl9pPr lvl="8">
              <a:spcBef>
                <a:spcPts val="0"/>
              </a:spcBef>
              <a:buSzPct val="100000"/>
              <a:defRPr sz="1400"/>
            </a:lvl9pPr>
          </a:lstStyle>
          <a:p>
            <a:endParaRPr/>
          </a:p>
        </p:txBody>
      </p:sp>
      <p:sp>
        <p:nvSpPr>
          <p:cNvPr id="23" name="Shape 23"/>
          <p:cNvSpPr txBox="1">
            <a:spLocks noGrp="1"/>
          </p:cNvSpPr>
          <p:nvPr>
            <p:ph type="body" idx="2"/>
          </p:nvPr>
        </p:nvSpPr>
        <p:spPr>
          <a:xfrm>
            <a:off x="5235100" y="1536633"/>
            <a:ext cx="4333225" cy="4555200"/>
          </a:xfrm>
          <a:prstGeom prst="rect">
            <a:avLst/>
          </a:prstGeom>
        </p:spPr>
        <p:txBody>
          <a:bodyPr lIns="107269" tIns="107269" rIns="107269" bIns="107269" anchor="t" anchorCtr="0"/>
          <a:lstStyle>
            <a:lvl1pPr lvl="0">
              <a:spcBef>
                <a:spcPts val="0"/>
              </a:spcBef>
              <a:buSzPct val="100000"/>
              <a:defRPr sz="1600"/>
            </a:lvl1pPr>
            <a:lvl2pPr lvl="1">
              <a:spcBef>
                <a:spcPts val="0"/>
              </a:spcBef>
              <a:buSzPct val="100000"/>
              <a:defRPr sz="1400"/>
            </a:lvl2pPr>
            <a:lvl3pPr lvl="2">
              <a:spcBef>
                <a:spcPts val="0"/>
              </a:spcBef>
              <a:buSzPct val="100000"/>
              <a:defRPr sz="1400"/>
            </a:lvl3pPr>
            <a:lvl4pPr lvl="3">
              <a:spcBef>
                <a:spcPts val="0"/>
              </a:spcBef>
              <a:buSzPct val="100000"/>
              <a:defRPr sz="1400"/>
            </a:lvl4pPr>
            <a:lvl5pPr lvl="4">
              <a:spcBef>
                <a:spcPts val="0"/>
              </a:spcBef>
              <a:buSzPct val="100000"/>
              <a:defRPr sz="1400"/>
            </a:lvl5pPr>
            <a:lvl6pPr lvl="5">
              <a:spcBef>
                <a:spcPts val="0"/>
              </a:spcBef>
              <a:buSzPct val="100000"/>
              <a:defRPr sz="1400"/>
            </a:lvl6pPr>
            <a:lvl7pPr lvl="6">
              <a:spcBef>
                <a:spcPts val="0"/>
              </a:spcBef>
              <a:buSzPct val="100000"/>
              <a:defRPr sz="1400"/>
            </a:lvl7pPr>
            <a:lvl8pPr lvl="7">
              <a:spcBef>
                <a:spcPts val="0"/>
              </a:spcBef>
              <a:buSzPct val="100000"/>
              <a:defRPr sz="1400"/>
            </a:lvl8pPr>
            <a:lvl9pPr lvl="8">
              <a:spcBef>
                <a:spcPts val="0"/>
              </a:spcBef>
              <a:buSzPct val="100000"/>
              <a:defRPr sz="1400"/>
            </a:lvl9pPr>
          </a:lstStyle>
          <a:p>
            <a:endParaRPr/>
          </a:p>
        </p:txBody>
      </p:sp>
      <p:sp>
        <p:nvSpPr>
          <p:cNvPr id="24" name="Shape 24"/>
          <p:cNvSpPr txBox="1">
            <a:spLocks noGrp="1"/>
          </p:cNvSpPr>
          <p:nvPr>
            <p:ph type="sldNum" idx="12"/>
          </p:nvPr>
        </p:nvSpPr>
        <p:spPr>
          <a:xfrm>
            <a:off x="9178495" y="6217621"/>
            <a:ext cx="594425" cy="524800"/>
          </a:xfrm>
          <a:prstGeom prst="rect">
            <a:avLst/>
          </a:prstGeom>
        </p:spPr>
        <p:txBody>
          <a:bodyPr lIns="107269" tIns="107269" rIns="107269" bIns="107269"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36030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46568" y="277223"/>
            <a:ext cx="6400799" cy="509586"/>
          </a:xfrm>
          <a:prstGeom prst="rect">
            <a:avLst/>
          </a:prstGeom>
        </p:spPr>
        <p:txBody>
          <a:bodyPr/>
          <a:lstStyle>
            <a:lvl1pPr marL="0" indent="0">
              <a:buNone/>
              <a:defRPr sz="1600" b="1" i="0" baseline="0">
                <a:latin typeface="Helvetica" charset="0"/>
                <a:ea typeface="Helvetica" charset="0"/>
                <a:cs typeface="Helvetica" charset="0"/>
              </a:defRPr>
            </a:lvl1pPr>
          </a:lstStyle>
          <a:p>
            <a:pPr lvl="0"/>
            <a:r>
              <a:rPr lang="en-US" dirty="0" smtClean="0"/>
              <a:t>Heading Helvetica Bold 16pt</a:t>
            </a:r>
            <a:endParaRPr lang="en-US" dirty="0"/>
          </a:p>
        </p:txBody>
      </p:sp>
      <p:sp>
        <p:nvSpPr>
          <p:cNvPr id="10" name="Text Placeholder 8"/>
          <p:cNvSpPr>
            <a:spLocks noGrp="1"/>
          </p:cNvSpPr>
          <p:nvPr>
            <p:ph type="body" sz="quarter" idx="11" hasCustomPrompt="1"/>
          </p:nvPr>
        </p:nvSpPr>
        <p:spPr>
          <a:xfrm>
            <a:off x="446568" y="1102809"/>
            <a:ext cx="8995144" cy="5276726"/>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smtClean="0"/>
              <a:t>Copy Helvetica 12pt</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66"/>
            <a:ext cx="9906000" cy="7065431"/>
          </a:xfrm>
          <a:prstGeom prst="rect">
            <a:avLst/>
          </a:prstGeom>
        </p:spPr>
      </p:pic>
    </p:spTree>
    <p:extLst>
      <p:ext uri="{BB962C8B-B14F-4D97-AF65-F5344CB8AC3E}">
        <p14:creationId xmlns:p14="http://schemas.microsoft.com/office/powerpoint/2010/main" val="320804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Shape 6"/>
          <p:cNvSpPr/>
          <p:nvPr userDrawn="1"/>
        </p:nvSpPr>
        <p:spPr>
          <a:xfrm flipV="1">
            <a:off x="-8826" y="939343"/>
            <a:ext cx="9280941" cy="45719"/>
          </a:xfrm>
          <a:custGeom>
            <a:avLst/>
            <a:gdLst/>
            <a:ahLst/>
            <a:cxnLst/>
            <a:rect l="0" t="0" r="0" b="0"/>
            <a:pathLst>
              <a:path w="120000" h="120000" extrusionOk="0">
                <a:moveTo>
                  <a:pt x="119996" y="0"/>
                </a:moveTo>
                <a:lnTo>
                  <a:pt x="0" y="0"/>
                </a:lnTo>
              </a:path>
            </a:pathLst>
          </a:custGeom>
          <a:noFill/>
          <a:ln w="10450" cap="flat" cmpd="sng">
            <a:solidFill>
              <a:schemeClr val="bg1">
                <a:lumMod val="50000"/>
              </a:schemeClr>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ln>
                <a:solidFill>
                  <a:schemeClr val="bg1">
                    <a:lumMod val="50000"/>
                  </a:schemeClr>
                </a:solidFill>
              </a:ln>
              <a:solidFill>
                <a:schemeClr val="dk1"/>
              </a:solidFill>
              <a:latin typeface="Calibri"/>
              <a:ea typeface="Calibri"/>
              <a:cs typeface="Calibri"/>
              <a:sym typeface="Calibri"/>
            </a:endParaRPr>
          </a:p>
        </p:txBody>
      </p:sp>
      <p:pic>
        <p:nvPicPr>
          <p:cNvPr id="6" name="Picture 5" descr="WSJ-THE-Colour-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8610" y="5967466"/>
            <a:ext cx="1684020" cy="676910"/>
          </a:xfrm>
          <a:prstGeom prst="rect">
            <a:avLst/>
          </a:prstGeom>
        </p:spPr>
      </p:pic>
    </p:spTree>
    <p:extLst>
      <p:ext uri="{BB962C8B-B14F-4D97-AF65-F5344CB8AC3E}">
        <p14:creationId xmlns:p14="http://schemas.microsoft.com/office/powerpoint/2010/main" val="80479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Generic Slide">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6" y="6079080"/>
            <a:ext cx="2682904" cy="732003"/>
          </a:xfrm>
          <a:prstGeom prst="rect">
            <a:avLst/>
          </a:prstGeom>
        </p:spPr>
      </p:pic>
      <p:sp>
        <p:nvSpPr>
          <p:cNvPr id="4" name="Title 1"/>
          <p:cNvSpPr>
            <a:spLocks noGrp="1"/>
          </p:cNvSpPr>
          <p:nvPr>
            <p:ph type="title" hasCustomPrompt="1"/>
          </p:nvPr>
        </p:nvSpPr>
        <p:spPr>
          <a:xfrm>
            <a:off x="335735" y="786645"/>
            <a:ext cx="9079436" cy="877471"/>
          </a:xfrm>
          <a:prstGeom prst="rect">
            <a:avLst/>
          </a:prstGeom>
        </p:spPr>
        <p:txBody>
          <a:bodyPr lIns="77871" tIns="38935" rIns="77871" bIns="38935"/>
          <a:lstStyle>
            <a:lvl1pPr>
              <a:defRPr sz="2400" b="1" baseline="0">
                <a:solidFill>
                  <a:schemeClr val="tx1"/>
                </a:solidFill>
              </a:defRPr>
            </a:lvl1pPr>
          </a:lstStyle>
          <a:p>
            <a:r>
              <a:rPr lang="en-GB" dirty="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a:t>Copy here please in 12pt Helvetica</a:t>
            </a:r>
          </a:p>
          <a:p>
            <a:pPr lvl="1"/>
            <a:r>
              <a:rPr lang="en-GB" dirty="0"/>
              <a:t>More copy</a:t>
            </a:r>
          </a:p>
          <a:p>
            <a:pPr lvl="2"/>
            <a:r>
              <a:rPr lang="en-GB" dirty="0"/>
              <a:t>Third level</a:t>
            </a:r>
          </a:p>
          <a:p>
            <a:pPr lvl="0"/>
            <a:endParaRPr lang="en-US" dirty="0"/>
          </a:p>
        </p:txBody>
      </p:sp>
      <p:sp>
        <p:nvSpPr>
          <p:cNvPr id="6" name="Rectangle 5"/>
          <p:cNvSpPr/>
          <p:nvPr userDrawn="1"/>
        </p:nvSpPr>
        <p:spPr>
          <a:xfrm>
            <a:off x="0" y="12"/>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ctr" defTabSz="389361"/>
            <a:endParaRPr lang="en-US" sz="1500">
              <a:solidFill>
                <a:prstClr val="white"/>
              </a:solidFill>
              <a:latin typeface="Calibri"/>
            </a:endParaRPr>
          </a:p>
        </p:txBody>
      </p:sp>
      <p:sp>
        <p:nvSpPr>
          <p:cNvPr id="2" name="TextBox 1"/>
          <p:cNvSpPr txBox="1"/>
          <p:nvPr userDrawn="1"/>
        </p:nvSpPr>
        <p:spPr>
          <a:xfrm>
            <a:off x="7966075" y="6261106"/>
            <a:ext cx="1351652" cy="323165"/>
          </a:xfrm>
          <a:prstGeom prst="rect">
            <a:avLst/>
          </a:prstGeom>
          <a:noFill/>
        </p:spPr>
        <p:txBody>
          <a:bodyPr wrap="none" rtlCol="0">
            <a:spAutoFit/>
          </a:bodyPr>
          <a:lstStyle/>
          <a:p>
            <a:pPr defTabSz="389361"/>
            <a:r>
              <a:rPr lang="en-US" sz="1500" dirty="0">
                <a:solidFill>
                  <a:prstClr val="black"/>
                </a:solidFill>
                <a:latin typeface="Calibri"/>
              </a:rPr>
              <a:t>@duncan3ross</a:t>
            </a:r>
          </a:p>
        </p:txBody>
      </p:sp>
      <p:cxnSp>
        <p:nvCxnSpPr>
          <p:cNvPr id="8" name="Straight Connector 7"/>
          <p:cNvCxnSpPr/>
          <p:nvPr userDrawn="1"/>
        </p:nvCxnSpPr>
        <p:spPr>
          <a:xfrm>
            <a:off x="316442"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3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ethodology">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6" y="6079083"/>
            <a:ext cx="2682904" cy="732003"/>
          </a:xfrm>
          <a:prstGeom prst="rect">
            <a:avLst/>
          </a:prstGeom>
        </p:spPr>
      </p:pic>
      <p:sp>
        <p:nvSpPr>
          <p:cNvPr id="4" name="Title 1"/>
          <p:cNvSpPr>
            <a:spLocks noGrp="1"/>
          </p:cNvSpPr>
          <p:nvPr>
            <p:ph type="title" hasCustomPrompt="1"/>
          </p:nvPr>
        </p:nvSpPr>
        <p:spPr>
          <a:xfrm>
            <a:off x="335735" y="786648"/>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5"/>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ctr"/>
            <a:endParaRPr lang="en-US"/>
          </a:p>
        </p:txBody>
      </p:sp>
      <p:sp>
        <p:nvSpPr>
          <p:cNvPr id="2" name="TextBox 1"/>
          <p:cNvSpPr txBox="1"/>
          <p:nvPr userDrawn="1"/>
        </p:nvSpPr>
        <p:spPr>
          <a:xfrm>
            <a:off x="7620992" y="6261109"/>
            <a:ext cx="1788445" cy="369332"/>
          </a:xfrm>
          <a:prstGeom prst="rect">
            <a:avLst/>
          </a:prstGeom>
          <a:noFill/>
        </p:spPr>
        <p:txBody>
          <a:bodyPr wrap="none" rtlCol="0">
            <a:spAutoFit/>
          </a:bodyPr>
          <a:lstStyle/>
          <a:p>
            <a:pPr algn="r"/>
            <a:r>
              <a:rPr lang="en-US" b="1" i="1" dirty="0" smtClean="0"/>
              <a:t>METHODOLOGY</a:t>
            </a:r>
            <a:endParaRPr lang="en-US" b="1" i="1" dirty="0"/>
          </a:p>
        </p:txBody>
      </p:sp>
      <p:cxnSp>
        <p:nvCxnSpPr>
          <p:cNvPr id="8" name="Straight Connector 7"/>
          <p:cNvCxnSpPr/>
          <p:nvPr userDrawn="1"/>
        </p:nvCxnSpPr>
        <p:spPr>
          <a:xfrm>
            <a:off x="316442"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65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ethodology 16">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6" y="6079083"/>
            <a:ext cx="2682904" cy="732003"/>
          </a:xfrm>
          <a:prstGeom prst="rect">
            <a:avLst/>
          </a:prstGeom>
        </p:spPr>
      </p:pic>
      <p:sp>
        <p:nvSpPr>
          <p:cNvPr id="4" name="Title 1"/>
          <p:cNvSpPr>
            <a:spLocks noGrp="1"/>
          </p:cNvSpPr>
          <p:nvPr>
            <p:ph type="title" hasCustomPrompt="1"/>
          </p:nvPr>
        </p:nvSpPr>
        <p:spPr>
          <a:xfrm>
            <a:off x="335735" y="786648"/>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5"/>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l"/>
            <a:r>
              <a:rPr lang="en-US" dirty="0" smtClean="0"/>
              <a:t>2016-17</a:t>
            </a:r>
            <a:endParaRPr lang="en-US" dirty="0"/>
          </a:p>
        </p:txBody>
      </p:sp>
      <p:sp>
        <p:nvSpPr>
          <p:cNvPr id="2" name="TextBox 1"/>
          <p:cNvSpPr txBox="1"/>
          <p:nvPr userDrawn="1"/>
        </p:nvSpPr>
        <p:spPr>
          <a:xfrm>
            <a:off x="6796172" y="6261109"/>
            <a:ext cx="2613265" cy="369332"/>
          </a:xfrm>
          <a:prstGeom prst="rect">
            <a:avLst/>
          </a:prstGeom>
          <a:noFill/>
        </p:spPr>
        <p:txBody>
          <a:bodyPr wrap="none" rtlCol="0">
            <a:spAutoFit/>
          </a:bodyPr>
          <a:lstStyle/>
          <a:p>
            <a:pPr algn="r"/>
            <a:r>
              <a:rPr lang="en-US" b="1" i="1" dirty="0" smtClean="0"/>
              <a:t>METHODOLOGY 2016-17</a:t>
            </a:r>
            <a:endParaRPr lang="en-US" b="1" i="1" dirty="0"/>
          </a:p>
        </p:txBody>
      </p:sp>
      <p:cxnSp>
        <p:nvCxnSpPr>
          <p:cNvPr id="8" name="Straight Connector 7"/>
          <p:cNvCxnSpPr/>
          <p:nvPr userDrawn="1"/>
        </p:nvCxnSpPr>
        <p:spPr>
          <a:xfrm>
            <a:off x="316442"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01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ethodology 17">
    <p:spTree>
      <p:nvGrpSpPr>
        <p:cNvPr id="1" name=""/>
        <p:cNvGrpSpPr/>
        <p:nvPr/>
      </p:nvGrpSpPr>
      <p:grpSpPr>
        <a:xfrm>
          <a:off x="0" y="0"/>
          <a:ext cx="0" cy="0"/>
          <a:chOff x="0" y="0"/>
          <a:chExt cx="0" cy="0"/>
        </a:xfrm>
      </p:grpSpPr>
      <p:pic>
        <p:nvPicPr>
          <p:cNvPr id="3" name="Picture 2" descr="Data3.jpg"/>
          <p:cNvPicPr>
            <a:picLocks noChangeAspect="1"/>
          </p:cNvPicPr>
          <p:nvPr userDrawn="1"/>
        </p:nvPicPr>
        <p:blipFill rotWithShape="1">
          <a:blip r:embed="rId2">
            <a:extLst>
              <a:ext uri="{28A0092B-C50C-407E-A947-70E740481C1C}">
                <a14:useLocalDpi xmlns:a14="http://schemas.microsoft.com/office/drawing/2010/main" val="0"/>
              </a:ext>
            </a:extLst>
          </a:blip>
          <a:srcRect t="86166" r="66912"/>
          <a:stretch/>
        </p:blipFill>
        <p:spPr>
          <a:xfrm>
            <a:off x="6" y="6079083"/>
            <a:ext cx="2682904" cy="732003"/>
          </a:xfrm>
          <a:prstGeom prst="rect">
            <a:avLst/>
          </a:prstGeom>
        </p:spPr>
      </p:pic>
      <p:sp>
        <p:nvSpPr>
          <p:cNvPr id="4" name="Title 1"/>
          <p:cNvSpPr>
            <a:spLocks noGrp="1"/>
          </p:cNvSpPr>
          <p:nvPr>
            <p:ph type="title" hasCustomPrompt="1"/>
          </p:nvPr>
        </p:nvSpPr>
        <p:spPr>
          <a:xfrm>
            <a:off x="335735" y="786648"/>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5"/>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l"/>
            <a:r>
              <a:rPr lang="en-US" dirty="0" smtClean="0"/>
              <a:t>2017-18</a:t>
            </a:r>
            <a:endParaRPr lang="en-US" dirty="0"/>
          </a:p>
        </p:txBody>
      </p:sp>
      <p:sp>
        <p:nvSpPr>
          <p:cNvPr id="2" name="TextBox 1"/>
          <p:cNvSpPr txBox="1"/>
          <p:nvPr userDrawn="1"/>
        </p:nvSpPr>
        <p:spPr>
          <a:xfrm>
            <a:off x="6796172" y="6261109"/>
            <a:ext cx="2613265" cy="369332"/>
          </a:xfrm>
          <a:prstGeom prst="rect">
            <a:avLst/>
          </a:prstGeom>
          <a:noFill/>
        </p:spPr>
        <p:txBody>
          <a:bodyPr wrap="none" rtlCol="0">
            <a:spAutoFit/>
          </a:bodyPr>
          <a:lstStyle/>
          <a:p>
            <a:pPr algn="r"/>
            <a:r>
              <a:rPr lang="en-US" b="1" i="1" dirty="0" smtClean="0"/>
              <a:t>METHODOLOGY 2017-18</a:t>
            </a:r>
            <a:endParaRPr lang="en-US" b="1" i="1" dirty="0"/>
          </a:p>
        </p:txBody>
      </p:sp>
      <p:cxnSp>
        <p:nvCxnSpPr>
          <p:cNvPr id="8" name="Straight Connector 7"/>
          <p:cNvCxnSpPr/>
          <p:nvPr userDrawn="1"/>
        </p:nvCxnSpPr>
        <p:spPr>
          <a:xfrm>
            <a:off x="316442"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19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Generic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5735" y="786644"/>
            <a:ext cx="9079436" cy="877471"/>
          </a:xfrm>
          <a:prstGeom prst="rect">
            <a:avLst/>
          </a:prstGeom>
        </p:spPr>
        <p:txBody>
          <a:bodyPr lIns="77871" tIns="38935" rIns="77871" bIns="38935"/>
          <a:lstStyle>
            <a:lvl1pPr>
              <a:defRPr sz="2400" b="1" baseline="0">
                <a:solidFill>
                  <a:schemeClr val="tx1"/>
                </a:solidFill>
              </a:defRPr>
            </a:lvl1pPr>
          </a:lstStyle>
          <a:p>
            <a:r>
              <a:rPr lang="en-GB" dirty="0" smtClean="0"/>
              <a:t>Slide title heading here</a:t>
            </a:r>
            <a:endParaRPr lang="en-US" dirty="0"/>
          </a:p>
        </p:txBody>
      </p:sp>
      <p:sp>
        <p:nvSpPr>
          <p:cNvPr id="10" name="Text Placeholder 9"/>
          <p:cNvSpPr>
            <a:spLocks noGrp="1"/>
          </p:cNvSpPr>
          <p:nvPr>
            <p:ph type="body" sz="quarter" idx="10" hasCustomPrompt="1"/>
          </p:nvPr>
        </p:nvSpPr>
        <p:spPr>
          <a:xfrm>
            <a:off x="334963" y="1766887"/>
            <a:ext cx="9080208" cy="3896869"/>
          </a:xfrm>
          <a:prstGeom prst="rect">
            <a:avLst/>
          </a:prstGeom>
        </p:spPr>
        <p:txBody>
          <a:bodyPr vert="horz" lIns="77871" tIns="38935" rIns="77871" bIns="38935"/>
          <a:lstStyle>
            <a:lvl1pPr marL="292020" indent="-292020">
              <a:buFont typeface="Arial"/>
              <a:buChar char="•"/>
              <a:defRPr sz="1700">
                <a:latin typeface="Helvetica"/>
                <a:cs typeface="Helvetica"/>
              </a:defRPr>
            </a:lvl1pPr>
            <a:lvl2pPr marL="632710" indent="-243349">
              <a:buFont typeface="Arial"/>
              <a:buChar char="•"/>
              <a:defRPr sz="1700"/>
            </a:lvl2pPr>
            <a:lvl3pPr>
              <a:defRPr sz="1700"/>
            </a:lvl3pPr>
          </a:lstStyle>
          <a:p>
            <a:pPr lvl="0"/>
            <a:r>
              <a:rPr lang="en-GB" dirty="0" smtClean="0"/>
              <a:t>Copy here please in 12pt Helvetica</a:t>
            </a:r>
          </a:p>
          <a:p>
            <a:pPr lvl="1"/>
            <a:r>
              <a:rPr lang="en-GB" dirty="0" smtClean="0"/>
              <a:t>More copy</a:t>
            </a:r>
          </a:p>
          <a:p>
            <a:pPr lvl="2"/>
            <a:r>
              <a:rPr lang="en-GB" dirty="0" smtClean="0"/>
              <a:t>Third level</a:t>
            </a:r>
          </a:p>
          <a:p>
            <a:pPr lvl="0"/>
            <a:endParaRPr lang="en-US" dirty="0"/>
          </a:p>
        </p:txBody>
      </p:sp>
      <p:sp>
        <p:nvSpPr>
          <p:cNvPr id="6" name="Rectangle 5"/>
          <p:cNvSpPr/>
          <p:nvPr userDrawn="1"/>
        </p:nvSpPr>
        <p:spPr>
          <a:xfrm>
            <a:off x="0" y="11"/>
            <a:ext cx="9906000" cy="42333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8" tIns="45686" rIns="91378" bIns="45686" spcCol="0" rtlCol="0" anchor="ctr"/>
          <a:lstStyle/>
          <a:p>
            <a:pPr algn="ctr" defTabSz="389361"/>
            <a:endParaRPr lang="en-US" sz="1500">
              <a:solidFill>
                <a:prstClr val="white"/>
              </a:solidFill>
              <a:latin typeface="Calibri"/>
            </a:endParaRPr>
          </a:p>
        </p:txBody>
      </p:sp>
      <p:sp>
        <p:nvSpPr>
          <p:cNvPr id="2" name="TextBox 1"/>
          <p:cNvSpPr txBox="1"/>
          <p:nvPr userDrawn="1"/>
        </p:nvSpPr>
        <p:spPr>
          <a:xfrm>
            <a:off x="7966075" y="6261105"/>
            <a:ext cx="1351652" cy="323165"/>
          </a:xfrm>
          <a:prstGeom prst="rect">
            <a:avLst/>
          </a:prstGeom>
          <a:noFill/>
        </p:spPr>
        <p:txBody>
          <a:bodyPr wrap="none" rtlCol="0">
            <a:spAutoFit/>
          </a:bodyPr>
          <a:lstStyle/>
          <a:p>
            <a:pPr defTabSz="389361"/>
            <a:r>
              <a:rPr lang="en-US" sz="1500" dirty="0" smtClean="0">
                <a:solidFill>
                  <a:prstClr val="black"/>
                </a:solidFill>
                <a:latin typeface="Calibri"/>
              </a:rPr>
              <a:t>@duncan3ross</a:t>
            </a:r>
            <a:endParaRPr lang="en-US" sz="1500" dirty="0">
              <a:solidFill>
                <a:prstClr val="black"/>
              </a:solidFill>
              <a:latin typeface="Calibri"/>
            </a:endParaRPr>
          </a:p>
        </p:txBody>
      </p:sp>
      <p:cxnSp>
        <p:nvCxnSpPr>
          <p:cNvPr id="8" name="Straight Connector 7"/>
          <p:cNvCxnSpPr/>
          <p:nvPr userDrawn="1"/>
        </p:nvCxnSpPr>
        <p:spPr>
          <a:xfrm>
            <a:off x="316442" y="5981700"/>
            <a:ext cx="909425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descr="WSJ-THE-Colour-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575" y="6058746"/>
            <a:ext cx="1940488" cy="720000"/>
          </a:xfrm>
          <a:prstGeom prst="rect">
            <a:avLst/>
          </a:prstGeom>
        </p:spPr>
      </p:pic>
    </p:spTree>
    <p:extLst>
      <p:ext uri="{BB962C8B-B14F-4D97-AF65-F5344CB8AC3E}">
        <p14:creationId xmlns:p14="http://schemas.microsoft.com/office/powerpoint/2010/main" val="2299053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9" y="0"/>
            <a:ext cx="9997440" cy="5623560"/>
          </a:xfrm>
          <a:prstGeom prst="rect">
            <a:avLst/>
          </a:prstGeom>
        </p:spPr>
      </p:pic>
      <p:sp>
        <p:nvSpPr>
          <p:cNvPr id="4" name="Text Placeholder 3"/>
          <p:cNvSpPr>
            <a:spLocks noGrp="1"/>
          </p:cNvSpPr>
          <p:nvPr>
            <p:ph type="body" sz="quarter" idx="10"/>
          </p:nvPr>
        </p:nvSpPr>
        <p:spPr>
          <a:xfrm>
            <a:off x="1887093" y="4407409"/>
            <a:ext cx="7355205" cy="20482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baseline="0">
                <a:solidFill>
                  <a:schemeClr val="tx1"/>
                </a:solidFill>
                <a:latin typeface="Avenir Book"/>
                <a:cs typeface="Avenir Book"/>
              </a:defRPr>
            </a:lvl1pPr>
          </a:lstStyle>
          <a:p>
            <a:pPr lvl="0"/>
            <a:r>
              <a:rPr lang="en-US" dirty="0" smtClean="0"/>
              <a:t>Click to edit Master text styles</a:t>
            </a:r>
          </a:p>
        </p:txBody>
      </p:sp>
    </p:spTree>
    <p:extLst>
      <p:ext uri="{BB962C8B-B14F-4D97-AF65-F5344CB8AC3E}">
        <p14:creationId xmlns:p14="http://schemas.microsoft.com/office/powerpoint/2010/main" val="231638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8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 y="-147703"/>
            <a:ext cx="9909680" cy="7005703"/>
          </a:xfrm>
          <a:prstGeom prst="rect">
            <a:avLst/>
          </a:prstGeom>
        </p:spPr>
      </p:pic>
    </p:spTree>
    <p:extLst>
      <p:ext uri="{BB962C8B-B14F-4D97-AF65-F5344CB8AC3E}">
        <p14:creationId xmlns:p14="http://schemas.microsoft.com/office/powerpoint/2010/main" val="66456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1119576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5677" y="4466929"/>
            <a:ext cx="9181578" cy="2271351"/>
          </a:xfrm>
        </p:spPr>
        <p:txBody>
          <a:bodyPr/>
          <a:lstStyle/>
          <a:p>
            <a:r>
              <a:rPr lang="en-US" b="0" dirty="0" smtClean="0"/>
              <a:t>Data Masterclass:</a:t>
            </a:r>
            <a:r>
              <a:rPr lang="en-US" dirty="0" smtClean="0"/>
              <a:t/>
            </a:r>
            <a:br>
              <a:rPr lang="en-US" dirty="0" smtClean="0"/>
            </a:br>
            <a:r>
              <a:rPr lang="en-US" dirty="0" smtClean="0"/>
              <a:t>A</a:t>
            </a:r>
            <a:r>
              <a:rPr lang="en-GB" dirty="0" smtClean="0"/>
              <a:t> </a:t>
            </a:r>
            <a:r>
              <a:rPr lang="en-GB" dirty="0"/>
              <a:t>new analysis of European university performance</a:t>
            </a:r>
            <a:endParaRPr lang="en-US" dirty="0" smtClean="0"/>
          </a:p>
          <a:p>
            <a:r>
              <a:rPr lang="en-US" sz="2400" b="0" dirty="0"/>
              <a:t/>
            </a:r>
            <a:br>
              <a:rPr lang="en-US" sz="2400" b="0" dirty="0"/>
            </a:br>
            <a:r>
              <a:rPr lang="en-US" sz="2400" b="0" dirty="0"/>
              <a:t>Phil </a:t>
            </a:r>
            <a:r>
              <a:rPr lang="en-US" sz="2400" b="0" dirty="0" smtClean="0"/>
              <a:t>Baty and Duncan Ross</a:t>
            </a:r>
            <a:endParaRPr lang="en-US" sz="2400" b="0" dirty="0"/>
          </a:p>
        </p:txBody>
      </p:sp>
    </p:spTree>
    <p:extLst>
      <p:ext uri="{BB962C8B-B14F-4D97-AF65-F5344CB8AC3E}">
        <p14:creationId xmlns:p14="http://schemas.microsoft.com/office/powerpoint/2010/main" val="169661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6" y="910636"/>
            <a:ext cx="1834652" cy="2607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369" y="1885514"/>
            <a:ext cx="3059217" cy="3908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647" y="217365"/>
            <a:ext cx="4762500" cy="6210300"/>
          </a:xfrm>
          <a:prstGeom prst="rect">
            <a:avLst/>
          </a:prstGeom>
          <a:ln>
            <a:solidFill>
              <a:schemeClr val="tx1"/>
            </a:solidFill>
          </a:ln>
        </p:spPr>
      </p:pic>
    </p:spTree>
    <p:extLst>
      <p:ext uri="{BB962C8B-B14F-4D97-AF65-F5344CB8AC3E}">
        <p14:creationId xmlns:p14="http://schemas.microsoft.com/office/powerpoint/2010/main" val="4787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sz="2400" dirty="0"/>
              <a:t>Entry Criteria</a:t>
            </a:r>
            <a:endParaRPr lang="en-US" sz="2400" dirty="0"/>
          </a:p>
        </p:txBody>
      </p:sp>
      <p:grpSp>
        <p:nvGrpSpPr>
          <p:cNvPr id="7" name="Group 6"/>
          <p:cNvGrpSpPr/>
          <p:nvPr/>
        </p:nvGrpSpPr>
        <p:grpSpPr>
          <a:xfrm>
            <a:off x="297195" y="2251800"/>
            <a:ext cx="9311613" cy="2354400"/>
            <a:chOff x="155575" y="1386553"/>
            <a:chExt cx="11460446" cy="2354400"/>
          </a:xfrm>
        </p:grpSpPr>
        <p:grpSp>
          <p:nvGrpSpPr>
            <p:cNvPr id="6" name="Group 5"/>
            <p:cNvGrpSpPr/>
            <p:nvPr/>
          </p:nvGrpSpPr>
          <p:grpSpPr>
            <a:xfrm>
              <a:off x="155575" y="1645791"/>
              <a:ext cx="3529868" cy="1835924"/>
              <a:chOff x="155575" y="1758223"/>
              <a:chExt cx="3529868" cy="1835924"/>
            </a:xfrm>
          </p:grpSpPr>
          <p:pic>
            <p:nvPicPr>
              <p:cNvPr id="1026" name="Picture 2" descr="Image result for 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088" y="1758223"/>
                <a:ext cx="1080000" cy="52363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drodd.com/images15/scien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443" y="2094172"/>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age result for Engine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483" y="2428679"/>
                <a:ext cx="1080000" cy="11654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Image result for Econom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855043"/>
                <a:ext cx="1080000" cy="45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Image result for Histo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2000043"/>
                <a:ext cx="1080000" cy="5472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40" name="Picture 16" descr="Image result for research journ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4421" y="1825328"/>
              <a:ext cx="3531600" cy="1476851"/>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Image result for undergraduat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9132" y="1386553"/>
              <a:ext cx="3531600" cy="23544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4247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2400" dirty="0"/>
              <a:t>From foundations to methodology</a:t>
            </a:r>
          </a:p>
        </p:txBody>
      </p:sp>
      <p:pic>
        <p:nvPicPr>
          <p:cNvPr id="4" name="Picture 3" descr="Screen Shot 2015-09-01 at 08.2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3" y="1844254"/>
            <a:ext cx="9801225" cy="3049073"/>
          </a:xfrm>
          <a:prstGeom prst="rect">
            <a:avLst/>
          </a:prstGeom>
        </p:spPr>
      </p:pic>
    </p:spTree>
    <p:extLst>
      <p:ext uri="{BB962C8B-B14F-4D97-AF65-F5344CB8AC3E}">
        <p14:creationId xmlns:p14="http://schemas.microsoft.com/office/powerpoint/2010/main" val="190399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Teaching</a:t>
            </a:r>
            <a:endParaRPr lang="en-US" sz="2400" dirty="0"/>
          </a:p>
        </p:txBody>
      </p:sp>
      <p:sp>
        <p:nvSpPr>
          <p:cNvPr id="4" name="Rectangle 3"/>
          <p:cNvSpPr/>
          <p:nvPr/>
        </p:nvSpPr>
        <p:spPr>
          <a:xfrm>
            <a:off x="335736" y="2079003"/>
            <a:ext cx="103487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Portal</a:t>
            </a:r>
            <a:endParaRPr lang="en-GB" sz="1200" dirty="0">
              <a:solidFill>
                <a:schemeClr val="tx1"/>
              </a:solidFill>
            </a:endParaRPr>
          </a:p>
        </p:txBody>
      </p:sp>
      <p:sp>
        <p:nvSpPr>
          <p:cNvPr id="5" name="Rectangle 4"/>
          <p:cNvSpPr/>
          <p:nvPr/>
        </p:nvSpPr>
        <p:spPr>
          <a:xfrm>
            <a:off x="344276" y="3185219"/>
            <a:ext cx="102633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Reputation survey</a:t>
            </a:r>
            <a:endParaRPr lang="en-GB" sz="1200" dirty="0">
              <a:solidFill>
                <a:schemeClr val="tx1"/>
              </a:solidFill>
            </a:endParaRPr>
          </a:p>
        </p:txBody>
      </p:sp>
      <p:sp>
        <p:nvSpPr>
          <p:cNvPr id="6" name="Rectangle 5"/>
          <p:cNvSpPr/>
          <p:nvPr/>
        </p:nvSpPr>
        <p:spPr>
          <a:xfrm>
            <a:off x="365622" y="4291434"/>
            <a:ext cx="1004993" cy="733778"/>
          </a:xfrm>
          <a:prstGeom prst="rect">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20000"/>
                  </a:schemeClr>
                </a:solidFill>
              </a:rPr>
              <a:t>Scopus</a:t>
            </a:r>
            <a:endParaRPr lang="en-GB" sz="1200" dirty="0">
              <a:solidFill>
                <a:schemeClr val="tx1">
                  <a:alpha val="20000"/>
                </a:schemeClr>
              </a:solidFill>
            </a:endParaRPr>
          </a:p>
        </p:txBody>
      </p:sp>
      <p:sp>
        <p:nvSpPr>
          <p:cNvPr id="13" name="Rectangle 12"/>
          <p:cNvSpPr/>
          <p:nvPr/>
        </p:nvSpPr>
        <p:spPr>
          <a:xfrm>
            <a:off x="1915706" y="1619624"/>
            <a:ext cx="3451605" cy="3780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Teaching reputation</a:t>
            </a:r>
            <a:endParaRPr lang="en-GB" sz="1200" dirty="0">
              <a:solidFill>
                <a:schemeClr val="tx1"/>
              </a:solidFill>
            </a:endParaRPr>
          </a:p>
        </p:txBody>
      </p:sp>
      <p:sp>
        <p:nvSpPr>
          <p:cNvPr id="14" name="Rectangle 13"/>
          <p:cNvSpPr/>
          <p:nvPr/>
        </p:nvSpPr>
        <p:spPr>
          <a:xfrm>
            <a:off x="1915706" y="2094425"/>
            <a:ext cx="3451605" cy="1152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Staff to student ratio</a:t>
            </a:r>
            <a:endParaRPr lang="en-GB" sz="1200" dirty="0">
              <a:solidFill>
                <a:schemeClr val="tx1"/>
              </a:solidFill>
            </a:endParaRPr>
          </a:p>
        </p:txBody>
      </p:sp>
      <p:sp>
        <p:nvSpPr>
          <p:cNvPr id="15" name="Rectangle 14"/>
          <p:cNvSpPr/>
          <p:nvPr/>
        </p:nvSpPr>
        <p:spPr>
          <a:xfrm>
            <a:off x="1915706" y="2337958"/>
            <a:ext cx="3451605" cy="576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Doctorates to Bachelor awarded ratio</a:t>
            </a:r>
            <a:endParaRPr lang="en-GB" sz="1200" dirty="0">
              <a:solidFill>
                <a:schemeClr val="tx1"/>
              </a:solidFill>
            </a:endParaRPr>
          </a:p>
        </p:txBody>
      </p:sp>
      <p:sp>
        <p:nvSpPr>
          <p:cNvPr id="16" name="Rectangle 15"/>
          <p:cNvSpPr/>
          <p:nvPr/>
        </p:nvSpPr>
        <p:spPr>
          <a:xfrm>
            <a:off x="1915706" y="2523891"/>
            <a:ext cx="3451605" cy="1512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Doctorates awarded to academic staff ratio</a:t>
            </a:r>
            <a:endParaRPr lang="en-GB" sz="1200" dirty="0">
              <a:solidFill>
                <a:schemeClr val="tx1"/>
              </a:solidFill>
            </a:endParaRPr>
          </a:p>
        </p:txBody>
      </p:sp>
      <p:sp>
        <p:nvSpPr>
          <p:cNvPr id="17" name="Rectangle 16"/>
          <p:cNvSpPr/>
          <p:nvPr/>
        </p:nvSpPr>
        <p:spPr>
          <a:xfrm>
            <a:off x="1915706" y="2787658"/>
            <a:ext cx="3451605" cy="576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Institution income to academic staff</a:t>
            </a:r>
            <a:endParaRPr lang="en-GB" sz="1200" dirty="0">
              <a:solidFill>
                <a:schemeClr val="tx1"/>
              </a:solidFill>
            </a:endParaRPr>
          </a:p>
        </p:txBody>
      </p:sp>
      <p:sp>
        <p:nvSpPr>
          <p:cNvPr id="18" name="Rectangle 17"/>
          <p:cNvSpPr/>
          <p:nvPr/>
        </p:nvSpPr>
        <p:spPr>
          <a:xfrm>
            <a:off x="1915706" y="2957825"/>
            <a:ext cx="3451605" cy="4536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reputation</a:t>
            </a:r>
            <a:endParaRPr lang="en-GB" sz="1200" dirty="0">
              <a:solidFill>
                <a:schemeClr val="tx1">
                  <a:alpha val="20000"/>
                </a:schemeClr>
              </a:solidFill>
            </a:endParaRPr>
          </a:p>
        </p:txBody>
      </p:sp>
      <p:sp>
        <p:nvSpPr>
          <p:cNvPr id="19" name="Rectangle 18"/>
          <p:cNvSpPr/>
          <p:nvPr/>
        </p:nvSpPr>
        <p:spPr>
          <a:xfrm>
            <a:off x="1915706" y="3523992"/>
            <a:ext cx="3451605" cy="1512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income to academic staff ratio</a:t>
            </a:r>
            <a:endParaRPr lang="en-GB" sz="1200" dirty="0">
              <a:solidFill>
                <a:schemeClr val="tx1">
                  <a:alpha val="20000"/>
                </a:schemeClr>
              </a:solidFill>
            </a:endParaRPr>
          </a:p>
        </p:txBody>
      </p:sp>
      <p:sp>
        <p:nvSpPr>
          <p:cNvPr id="20" name="Rectangle 19"/>
          <p:cNvSpPr/>
          <p:nvPr/>
        </p:nvSpPr>
        <p:spPr>
          <a:xfrm>
            <a:off x="1915706" y="3787759"/>
            <a:ext cx="3451605" cy="1512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Paper to academic staff ratio</a:t>
            </a:r>
            <a:endParaRPr lang="en-GB" sz="1200" dirty="0">
              <a:solidFill>
                <a:schemeClr val="tx1">
                  <a:alpha val="20000"/>
                </a:schemeClr>
              </a:solidFill>
            </a:endParaRPr>
          </a:p>
        </p:txBody>
      </p:sp>
      <p:sp>
        <p:nvSpPr>
          <p:cNvPr id="21" name="Rectangle 20"/>
          <p:cNvSpPr/>
          <p:nvPr/>
        </p:nvSpPr>
        <p:spPr>
          <a:xfrm>
            <a:off x="1915706" y="4051526"/>
            <a:ext cx="3451605" cy="7236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 impact</a:t>
            </a:r>
            <a:endParaRPr lang="en-GB" sz="1200" dirty="0">
              <a:solidFill>
                <a:schemeClr val="tx1">
                  <a:alpha val="20000"/>
                </a:schemeClr>
              </a:solidFill>
            </a:endParaRPr>
          </a:p>
        </p:txBody>
      </p:sp>
      <p:sp>
        <p:nvSpPr>
          <p:cNvPr id="22" name="Rectangle 21"/>
          <p:cNvSpPr/>
          <p:nvPr/>
        </p:nvSpPr>
        <p:spPr>
          <a:xfrm>
            <a:off x="1915706" y="5065060"/>
            <a:ext cx="3451605"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student percentage</a:t>
            </a:r>
            <a:endParaRPr lang="en-GB" sz="1200" dirty="0">
              <a:solidFill>
                <a:schemeClr val="tx1">
                  <a:alpha val="20000"/>
                </a:schemeClr>
              </a:solidFill>
            </a:endParaRPr>
          </a:p>
        </p:txBody>
      </p:sp>
      <p:sp>
        <p:nvSpPr>
          <p:cNvPr id="23" name="Rectangle 22"/>
          <p:cNvSpPr/>
          <p:nvPr/>
        </p:nvSpPr>
        <p:spPr>
          <a:xfrm>
            <a:off x="1915706" y="5242427"/>
            <a:ext cx="3451605"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staff percentage</a:t>
            </a:r>
            <a:endParaRPr lang="en-GB" sz="1200" dirty="0">
              <a:solidFill>
                <a:schemeClr val="tx1">
                  <a:alpha val="20000"/>
                </a:schemeClr>
              </a:solidFill>
            </a:endParaRPr>
          </a:p>
        </p:txBody>
      </p:sp>
      <p:sp>
        <p:nvSpPr>
          <p:cNvPr id="24" name="Rectangle 23"/>
          <p:cNvSpPr/>
          <p:nvPr/>
        </p:nvSpPr>
        <p:spPr>
          <a:xfrm>
            <a:off x="1915706" y="5419790"/>
            <a:ext cx="3451605"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co-authorship</a:t>
            </a:r>
          </a:p>
        </p:txBody>
      </p:sp>
      <p:sp>
        <p:nvSpPr>
          <p:cNvPr id="26" name="Rectangle 25"/>
          <p:cNvSpPr/>
          <p:nvPr/>
        </p:nvSpPr>
        <p:spPr>
          <a:xfrm>
            <a:off x="1915706" y="4887693"/>
            <a:ext cx="3451605"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research income to academic staff</a:t>
            </a:r>
            <a:endParaRPr lang="en-GB" sz="1200" dirty="0">
              <a:solidFill>
                <a:schemeClr val="tx1">
                  <a:alpha val="20000"/>
                </a:schemeClr>
              </a:solidFill>
            </a:endParaRPr>
          </a:p>
        </p:txBody>
      </p:sp>
      <p:cxnSp>
        <p:nvCxnSpPr>
          <p:cNvPr id="29" name="Curved Connector 28"/>
          <p:cNvCxnSpPr>
            <a:stCxn id="5" idx="3"/>
            <a:endCxn id="13" idx="1"/>
          </p:cNvCxnSpPr>
          <p:nvPr/>
        </p:nvCxnSpPr>
        <p:spPr>
          <a:xfrm flipV="1">
            <a:off x="1370615" y="1808624"/>
            <a:ext cx="545090" cy="1743484"/>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3"/>
            <a:endCxn id="18" idx="1"/>
          </p:cNvCxnSpPr>
          <p:nvPr/>
        </p:nvCxnSpPr>
        <p:spPr>
          <a:xfrm flipV="1">
            <a:off x="1370615" y="3184627"/>
            <a:ext cx="545090" cy="36748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4" idx="3"/>
            <a:endCxn id="14" idx="1"/>
          </p:cNvCxnSpPr>
          <p:nvPr/>
        </p:nvCxnSpPr>
        <p:spPr>
          <a:xfrm flipV="1">
            <a:off x="1370615" y="2152027"/>
            <a:ext cx="545090" cy="293867"/>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4" idx="3"/>
            <a:endCxn id="15" idx="1"/>
          </p:cNvCxnSpPr>
          <p:nvPr/>
        </p:nvCxnSpPr>
        <p:spPr>
          <a:xfrm flipV="1">
            <a:off x="1370615" y="2366758"/>
            <a:ext cx="545090" cy="79134"/>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 idx="3"/>
            <a:endCxn id="16" idx="1"/>
          </p:cNvCxnSpPr>
          <p:nvPr/>
        </p:nvCxnSpPr>
        <p:spPr>
          <a:xfrm>
            <a:off x="1370615" y="2445894"/>
            <a:ext cx="545090" cy="153599"/>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a:endCxn id="17" idx="1"/>
          </p:cNvCxnSpPr>
          <p:nvPr/>
        </p:nvCxnSpPr>
        <p:spPr>
          <a:xfrm>
            <a:off x="1370615" y="2445892"/>
            <a:ext cx="545090" cy="370566"/>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 idx="3"/>
            <a:endCxn id="19" idx="1"/>
          </p:cNvCxnSpPr>
          <p:nvPr/>
        </p:nvCxnSpPr>
        <p:spPr>
          <a:xfrm>
            <a:off x="1370615" y="2445892"/>
            <a:ext cx="545090" cy="1153700"/>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 idx="3"/>
            <a:endCxn id="20" idx="1"/>
          </p:cNvCxnSpPr>
          <p:nvPr/>
        </p:nvCxnSpPr>
        <p:spPr>
          <a:xfrm>
            <a:off x="1370615" y="2445894"/>
            <a:ext cx="545090" cy="14174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6" idx="3"/>
            <a:endCxn id="20" idx="1"/>
          </p:cNvCxnSpPr>
          <p:nvPr/>
        </p:nvCxnSpPr>
        <p:spPr>
          <a:xfrm flipV="1">
            <a:off x="1370615" y="3863359"/>
            <a:ext cx="545090" cy="79496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6" idx="3"/>
            <a:endCxn id="21" idx="1"/>
          </p:cNvCxnSpPr>
          <p:nvPr/>
        </p:nvCxnSpPr>
        <p:spPr>
          <a:xfrm flipV="1">
            <a:off x="1370615" y="4413328"/>
            <a:ext cx="545090" cy="24499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4" idx="3"/>
            <a:endCxn id="26" idx="1"/>
          </p:cNvCxnSpPr>
          <p:nvPr/>
        </p:nvCxnSpPr>
        <p:spPr>
          <a:xfrm>
            <a:off x="1370615" y="2445894"/>
            <a:ext cx="545090" cy="247420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4" idx="3"/>
            <a:endCxn id="22" idx="1"/>
          </p:cNvCxnSpPr>
          <p:nvPr/>
        </p:nvCxnSpPr>
        <p:spPr>
          <a:xfrm>
            <a:off x="1370615" y="2445892"/>
            <a:ext cx="545090" cy="265156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4" idx="3"/>
            <a:endCxn id="23" idx="1"/>
          </p:cNvCxnSpPr>
          <p:nvPr/>
        </p:nvCxnSpPr>
        <p:spPr>
          <a:xfrm>
            <a:off x="1370615" y="2445894"/>
            <a:ext cx="545090" cy="2828935"/>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6" idx="3"/>
            <a:endCxn id="24" idx="1"/>
          </p:cNvCxnSpPr>
          <p:nvPr/>
        </p:nvCxnSpPr>
        <p:spPr>
          <a:xfrm>
            <a:off x="1370615" y="4658325"/>
            <a:ext cx="545090" cy="7938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2403" y="1762135"/>
            <a:ext cx="1811787" cy="756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Teaching</a:t>
            </a:r>
            <a:endParaRPr lang="en-GB" sz="1200" dirty="0">
              <a:solidFill>
                <a:schemeClr val="tx1"/>
              </a:solidFill>
            </a:endParaRPr>
          </a:p>
        </p:txBody>
      </p:sp>
      <p:sp>
        <p:nvSpPr>
          <p:cNvPr id="73" name="Rectangle 72"/>
          <p:cNvSpPr/>
          <p:nvPr/>
        </p:nvSpPr>
        <p:spPr>
          <a:xfrm>
            <a:off x="5912402" y="2782221"/>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a:t>
            </a:r>
            <a:endParaRPr lang="en-GB" sz="1200" dirty="0">
              <a:solidFill>
                <a:schemeClr val="tx1">
                  <a:alpha val="20000"/>
                </a:schemeClr>
              </a:solidFill>
            </a:endParaRPr>
          </a:p>
        </p:txBody>
      </p:sp>
      <p:sp>
        <p:nvSpPr>
          <p:cNvPr id="74" name="Rectangle 73"/>
          <p:cNvSpPr/>
          <p:nvPr/>
        </p:nvSpPr>
        <p:spPr>
          <a:xfrm>
            <a:off x="5912403" y="3802307"/>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Citations</a:t>
            </a:r>
            <a:endParaRPr lang="en-GB" sz="1200" dirty="0">
              <a:solidFill>
                <a:schemeClr val="tx1">
                  <a:alpha val="20000"/>
                </a:schemeClr>
              </a:solidFill>
            </a:endParaRPr>
          </a:p>
        </p:txBody>
      </p:sp>
      <p:sp>
        <p:nvSpPr>
          <p:cNvPr id="75" name="Rectangle 74"/>
          <p:cNvSpPr/>
          <p:nvPr/>
        </p:nvSpPr>
        <p:spPr>
          <a:xfrm>
            <a:off x="5912401" y="4822393"/>
            <a:ext cx="1811787"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income</a:t>
            </a:r>
            <a:endParaRPr lang="en-GB" sz="1200" dirty="0">
              <a:solidFill>
                <a:schemeClr val="tx1">
                  <a:alpha val="20000"/>
                </a:schemeClr>
              </a:solidFill>
            </a:endParaRPr>
          </a:p>
        </p:txBody>
      </p:sp>
      <p:sp>
        <p:nvSpPr>
          <p:cNvPr id="76" name="Rectangle 75"/>
          <p:cNvSpPr/>
          <p:nvPr/>
        </p:nvSpPr>
        <p:spPr>
          <a:xfrm>
            <a:off x="5912400" y="5151280"/>
            <a:ext cx="1811787" cy="190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outlook</a:t>
            </a:r>
            <a:endParaRPr lang="en-GB" sz="1200" dirty="0">
              <a:solidFill>
                <a:schemeClr val="tx1">
                  <a:alpha val="20000"/>
                </a:schemeClr>
              </a:solidFill>
            </a:endParaRPr>
          </a:p>
        </p:txBody>
      </p:sp>
      <p:cxnSp>
        <p:nvCxnSpPr>
          <p:cNvPr id="77" name="Curved Connector 76"/>
          <p:cNvCxnSpPr>
            <a:stCxn id="13" idx="3"/>
            <a:endCxn id="72" idx="1"/>
          </p:cNvCxnSpPr>
          <p:nvPr/>
        </p:nvCxnSpPr>
        <p:spPr>
          <a:xfrm>
            <a:off x="5367310" y="1808625"/>
            <a:ext cx="545092" cy="331511"/>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14" idx="3"/>
            <a:endCxn id="72" idx="1"/>
          </p:cNvCxnSpPr>
          <p:nvPr/>
        </p:nvCxnSpPr>
        <p:spPr>
          <a:xfrm flipV="1">
            <a:off x="5367310" y="2140135"/>
            <a:ext cx="545092" cy="11890"/>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15" idx="3"/>
            <a:endCxn id="72" idx="1"/>
          </p:cNvCxnSpPr>
          <p:nvPr/>
        </p:nvCxnSpPr>
        <p:spPr>
          <a:xfrm flipV="1">
            <a:off x="5367310" y="2140137"/>
            <a:ext cx="545092" cy="226623"/>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6" idx="3"/>
            <a:endCxn id="72" idx="1"/>
          </p:cNvCxnSpPr>
          <p:nvPr/>
        </p:nvCxnSpPr>
        <p:spPr>
          <a:xfrm flipV="1">
            <a:off x="5367310" y="2140135"/>
            <a:ext cx="545092" cy="459356"/>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7" idx="3"/>
            <a:endCxn id="72" idx="1"/>
          </p:cNvCxnSpPr>
          <p:nvPr/>
        </p:nvCxnSpPr>
        <p:spPr>
          <a:xfrm flipV="1">
            <a:off x="5367310" y="2140137"/>
            <a:ext cx="545092" cy="676323"/>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5" name="Curved Connector 94"/>
          <p:cNvCxnSpPr>
            <a:stCxn id="18" idx="3"/>
            <a:endCxn id="73" idx="1"/>
          </p:cNvCxnSpPr>
          <p:nvPr/>
        </p:nvCxnSpPr>
        <p:spPr>
          <a:xfrm flipV="1">
            <a:off x="5367309" y="3160221"/>
            <a:ext cx="545092" cy="2440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19" idx="3"/>
            <a:endCxn id="73" idx="1"/>
          </p:cNvCxnSpPr>
          <p:nvPr/>
        </p:nvCxnSpPr>
        <p:spPr>
          <a:xfrm flipV="1">
            <a:off x="5367309" y="3160223"/>
            <a:ext cx="545092" cy="43937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Curved Connector 100"/>
          <p:cNvCxnSpPr>
            <a:stCxn id="20" idx="3"/>
          </p:cNvCxnSpPr>
          <p:nvPr/>
        </p:nvCxnSpPr>
        <p:spPr>
          <a:xfrm flipV="1">
            <a:off x="5367310" y="3119933"/>
            <a:ext cx="698733" cy="74342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21" idx="3"/>
            <a:endCxn id="74" idx="1"/>
          </p:cNvCxnSpPr>
          <p:nvPr/>
        </p:nvCxnSpPr>
        <p:spPr>
          <a:xfrm flipV="1">
            <a:off x="5367310" y="4180309"/>
            <a:ext cx="545092" cy="233019"/>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26" idx="3"/>
            <a:endCxn id="75" idx="1"/>
          </p:cNvCxnSpPr>
          <p:nvPr/>
        </p:nvCxnSpPr>
        <p:spPr>
          <a:xfrm flipV="1">
            <a:off x="5367311" y="4854793"/>
            <a:ext cx="545091" cy="653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22" idx="3"/>
            <a:endCxn id="76" idx="1"/>
          </p:cNvCxnSpPr>
          <p:nvPr/>
        </p:nvCxnSpPr>
        <p:spPr>
          <a:xfrm>
            <a:off x="5367309" y="5097460"/>
            <a:ext cx="545090" cy="14922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23" idx="3"/>
            <a:endCxn id="76" idx="1"/>
          </p:cNvCxnSpPr>
          <p:nvPr/>
        </p:nvCxnSpPr>
        <p:spPr>
          <a:xfrm flipV="1">
            <a:off x="5367309" y="5246682"/>
            <a:ext cx="545090" cy="2814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9" name="Curved Connector 118"/>
          <p:cNvCxnSpPr>
            <a:stCxn id="24" idx="3"/>
            <a:endCxn id="76" idx="1"/>
          </p:cNvCxnSpPr>
          <p:nvPr/>
        </p:nvCxnSpPr>
        <p:spPr>
          <a:xfrm flipV="1">
            <a:off x="5367309" y="5246680"/>
            <a:ext cx="545090" cy="20551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8269279" y="2645113"/>
            <a:ext cx="1440309" cy="1813988"/>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200" dirty="0" smtClean="0">
                <a:solidFill>
                  <a:schemeClr val="tx1"/>
                </a:solidFill>
              </a:rPr>
              <a:t>World University Ranking</a:t>
            </a:r>
            <a:endParaRPr lang="en-GB" sz="1200" dirty="0">
              <a:solidFill>
                <a:schemeClr val="tx1"/>
              </a:solidFill>
            </a:endParaRPr>
          </a:p>
        </p:txBody>
      </p:sp>
      <p:cxnSp>
        <p:nvCxnSpPr>
          <p:cNvPr id="124" name="Curved Connector 123"/>
          <p:cNvCxnSpPr>
            <a:stCxn id="72" idx="3"/>
            <a:endCxn id="123" idx="1"/>
          </p:cNvCxnSpPr>
          <p:nvPr/>
        </p:nvCxnSpPr>
        <p:spPr>
          <a:xfrm>
            <a:off x="7724189" y="2140135"/>
            <a:ext cx="545090" cy="1411972"/>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8" name="Curved Connector 127"/>
          <p:cNvCxnSpPr>
            <a:stCxn id="73" idx="3"/>
            <a:endCxn id="123" idx="1"/>
          </p:cNvCxnSpPr>
          <p:nvPr/>
        </p:nvCxnSpPr>
        <p:spPr>
          <a:xfrm>
            <a:off x="7724189" y="3160221"/>
            <a:ext cx="545091" cy="3918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74" idx="3"/>
            <a:endCxn id="123" idx="1"/>
          </p:cNvCxnSpPr>
          <p:nvPr/>
        </p:nvCxnSpPr>
        <p:spPr>
          <a:xfrm flipV="1">
            <a:off x="7724189" y="3552107"/>
            <a:ext cx="545090" cy="6282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75" idx="3"/>
            <a:endCxn id="123" idx="1"/>
          </p:cNvCxnSpPr>
          <p:nvPr/>
        </p:nvCxnSpPr>
        <p:spPr>
          <a:xfrm flipV="1">
            <a:off x="7724187" y="3552107"/>
            <a:ext cx="545092" cy="13026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7" name="Curved Connector 136"/>
          <p:cNvCxnSpPr>
            <a:stCxn id="76" idx="3"/>
            <a:endCxn id="123" idx="1"/>
          </p:cNvCxnSpPr>
          <p:nvPr/>
        </p:nvCxnSpPr>
        <p:spPr>
          <a:xfrm flipV="1">
            <a:off x="7724187" y="3552109"/>
            <a:ext cx="545092" cy="169457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9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Research</a:t>
            </a:r>
            <a:endParaRPr lang="en-US" sz="2400" dirty="0"/>
          </a:p>
        </p:txBody>
      </p:sp>
      <p:sp>
        <p:nvSpPr>
          <p:cNvPr id="4" name="Rectangle 3"/>
          <p:cNvSpPr/>
          <p:nvPr/>
        </p:nvSpPr>
        <p:spPr>
          <a:xfrm>
            <a:off x="335736" y="2079003"/>
            <a:ext cx="103487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Portal</a:t>
            </a:r>
            <a:endParaRPr lang="en-GB" sz="1200" dirty="0">
              <a:solidFill>
                <a:schemeClr val="tx1"/>
              </a:solidFill>
            </a:endParaRPr>
          </a:p>
        </p:txBody>
      </p:sp>
      <p:sp>
        <p:nvSpPr>
          <p:cNvPr id="5" name="Rectangle 4"/>
          <p:cNvSpPr/>
          <p:nvPr/>
        </p:nvSpPr>
        <p:spPr>
          <a:xfrm>
            <a:off x="344276" y="3185219"/>
            <a:ext cx="102633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Reputation survey</a:t>
            </a:r>
            <a:endParaRPr lang="en-GB" sz="1200" dirty="0">
              <a:solidFill>
                <a:schemeClr val="tx1"/>
              </a:solidFill>
            </a:endParaRPr>
          </a:p>
        </p:txBody>
      </p:sp>
      <p:sp>
        <p:nvSpPr>
          <p:cNvPr id="6" name="Rectangle 5"/>
          <p:cNvSpPr/>
          <p:nvPr/>
        </p:nvSpPr>
        <p:spPr>
          <a:xfrm>
            <a:off x="365622" y="4291434"/>
            <a:ext cx="1004993"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Scopus</a:t>
            </a:r>
            <a:endParaRPr lang="en-GB" sz="1200" dirty="0">
              <a:solidFill>
                <a:schemeClr val="tx1"/>
              </a:solidFill>
            </a:endParaRPr>
          </a:p>
        </p:txBody>
      </p:sp>
      <p:sp>
        <p:nvSpPr>
          <p:cNvPr id="13" name="Rectangle 12"/>
          <p:cNvSpPr/>
          <p:nvPr/>
        </p:nvSpPr>
        <p:spPr>
          <a:xfrm>
            <a:off x="1915706" y="1619624"/>
            <a:ext cx="3451605" cy="3780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 reputation</a:t>
            </a:r>
            <a:endParaRPr lang="en-GB" sz="1200" dirty="0">
              <a:solidFill>
                <a:schemeClr val="tx1">
                  <a:alpha val="20000"/>
                </a:schemeClr>
              </a:solidFill>
            </a:endParaRPr>
          </a:p>
        </p:txBody>
      </p:sp>
      <p:sp>
        <p:nvSpPr>
          <p:cNvPr id="14" name="Rectangle 13"/>
          <p:cNvSpPr/>
          <p:nvPr/>
        </p:nvSpPr>
        <p:spPr>
          <a:xfrm>
            <a:off x="1915706" y="2094425"/>
            <a:ext cx="3451605" cy="115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Staff to student ratio</a:t>
            </a:r>
            <a:endParaRPr lang="en-GB" sz="1200" dirty="0">
              <a:solidFill>
                <a:schemeClr val="tx1">
                  <a:alpha val="20000"/>
                </a:schemeClr>
              </a:solidFill>
            </a:endParaRPr>
          </a:p>
        </p:txBody>
      </p:sp>
      <p:sp>
        <p:nvSpPr>
          <p:cNvPr id="15" name="Rectangle 14"/>
          <p:cNvSpPr/>
          <p:nvPr/>
        </p:nvSpPr>
        <p:spPr>
          <a:xfrm>
            <a:off x="1915706" y="23379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to Bachelor awarded ratio</a:t>
            </a:r>
            <a:endParaRPr lang="en-GB" sz="1200" dirty="0">
              <a:solidFill>
                <a:schemeClr val="tx1">
                  <a:alpha val="20000"/>
                </a:schemeClr>
              </a:solidFill>
            </a:endParaRPr>
          </a:p>
        </p:txBody>
      </p:sp>
      <p:sp>
        <p:nvSpPr>
          <p:cNvPr id="16" name="Rectangle 15"/>
          <p:cNvSpPr/>
          <p:nvPr/>
        </p:nvSpPr>
        <p:spPr>
          <a:xfrm>
            <a:off x="1915706" y="2523891"/>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awarded to academic staff ratio</a:t>
            </a:r>
            <a:endParaRPr lang="en-GB" sz="1200" dirty="0">
              <a:solidFill>
                <a:schemeClr val="tx1">
                  <a:alpha val="20000"/>
                </a:schemeClr>
              </a:solidFill>
            </a:endParaRPr>
          </a:p>
        </p:txBody>
      </p:sp>
      <p:sp>
        <p:nvSpPr>
          <p:cNvPr id="17" name="Rectangle 16"/>
          <p:cNvSpPr/>
          <p:nvPr/>
        </p:nvSpPr>
        <p:spPr>
          <a:xfrm>
            <a:off x="1915706" y="27876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Institution income to academic staff</a:t>
            </a:r>
            <a:endParaRPr lang="en-GB" sz="1200" dirty="0">
              <a:solidFill>
                <a:schemeClr val="tx1">
                  <a:alpha val="20000"/>
                </a:schemeClr>
              </a:solidFill>
            </a:endParaRPr>
          </a:p>
        </p:txBody>
      </p:sp>
      <p:sp>
        <p:nvSpPr>
          <p:cNvPr id="18" name="Rectangle 17"/>
          <p:cNvSpPr/>
          <p:nvPr/>
        </p:nvSpPr>
        <p:spPr>
          <a:xfrm>
            <a:off x="1915706" y="2957825"/>
            <a:ext cx="3451605" cy="4536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Research reputation</a:t>
            </a:r>
            <a:endParaRPr lang="en-GB" sz="1200" dirty="0">
              <a:solidFill>
                <a:schemeClr val="tx1"/>
              </a:solidFill>
            </a:endParaRPr>
          </a:p>
        </p:txBody>
      </p:sp>
      <p:sp>
        <p:nvSpPr>
          <p:cNvPr id="19" name="Rectangle 18"/>
          <p:cNvSpPr/>
          <p:nvPr/>
        </p:nvSpPr>
        <p:spPr>
          <a:xfrm>
            <a:off x="1915706" y="3523992"/>
            <a:ext cx="3451605" cy="1512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Research income to academic staff ratio</a:t>
            </a:r>
            <a:endParaRPr lang="en-GB" sz="1200" dirty="0">
              <a:solidFill>
                <a:schemeClr val="tx1"/>
              </a:solidFill>
            </a:endParaRPr>
          </a:p>
        </p:txBody>
      </p:sp>
      <p:sp>
        <p:nvSpPr>
          <p:cNvPr id="20" name="Rectangle 19"/>
          <p:cNvSpPr/>
          <p:nvPr/>
        </p:nvSpPr>
        <p:spPr>
          <a:xfrm>
            <a:off x="1915706" y="3787759"/>
            <a:ext cx="3451605" cy="1512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Paper to academic staff ratio</a:t>
            </a:r>
            <a:endParaRPr lang="en-GB" sz="1200" dirty="0">
              <a:solidFill>
                <a:schemeClr val="tx1"/>
              </a:solidFill>
            </a:endParaRPr>
          </a:p>
        </p:txBody>
      </p:sp>
      <p:sp>
        <p:nvSpPr>
          <p:cNvPr id="21" name="Rectangle 20"/>
          <p:cNvSpPr/>
          <p:nvPr/>
        </p:nvSpPr>
        <p:spPr>
          <a:xfrm>
            <a:off x="1915706" y="4051526"/>
            <a:ext cx="3451605" cy="72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 impact</a:t>
            </a:r>
            <a:endParaRPr lang="en-GB" sz="1200" dirty="0">
              <a:solidFill>
                <a:schemeClr val="tx1">
                  <a:alpha val="20000"/>
                </a:schemeClr>
              </a:solidFill>
            </a:endParaRPr>
          </a:p>
        </p:txBody>
      </p:sp>
      <p:sp>
        <p:nvSpPr>
          <p:cNvPr id="22" name="Rectangle 21"/>
          <p:cNvSpPr/>
          <p:nvPr/>
        </p:nvSpPr>
        <p:spPr>
          <a:xfrm>
            <a:off x="1915706" y="506506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student percentage</a:t>
            </a:r>
            <a:endParaRPr lang="en-GB" sz="1200" dirty="0">
              <a:solidFill>
                <a:schemeClr val="tx1">
                  <a:alpha val="20000"/>
                </a:schemeClr>
              </a:solidFill>
            </a:endParaRPr>
          </a:p>
        </p:txBody>
      </p:sp>
      <p:sp>
        <p:nvSpPr>
          <p:cNvPr id="23" name="Rectangle 22"/>
          <p:cNvSpPr/>
          <p:nvPr/>
        </p:nvSpPr>
        <p:spPr>
          <a:xfrm>
            <a:off x="1915706" y="5242427"/>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staff percentage</a:t>
            </a:r>
            <a:endParaRPr lang="en-GB" sz="1200" dirty="0">
              <a:solidFill>
                <a:schemeClr val="tx1">
                  <a:alpha val="20000"/>
                </a:schemeClr>
              </a:solidFill>
            </a:endParaRPr>
          </a:p>
        </p:txBody>
      </p:sp>
      <p:sp>
        <p:nvSpPr>
          <p:cNvPr id="24" name="Rectangle 23"/>
          <p:cNvSpPr/>
          <p:nvPr/>
        </p:nvSpPr>
        <p:spPr>
          <a:xfrm>
            <a:off x="1915706" y="541979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co-authorship</a:t>
            </a:r>
          </a:p>
        </p:txBody>
      </p:sp>
      <p:sp>
        <p:nvSpPr>
          <p:cNvPr id="26" name="Rectangle 25"/>
          <p:cNvSpPr/>
          <p:nvPr/>
        </p:nvSpPr>
        <p:spPr>
          <a:xfrm>
            <a:off x="1915706" y="4887693"/>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research income to academic staff</a:t>
            </a:r>
            <a:endParaRPr lang="en-GB" sz="1200" dirty="0">
              <a:solidFill>
                <a:schemeClr val="tx1">
                  <a:alpha val="20000"/>
                </a:schemeClr>
              </a:solidFill>
            </a:endParaRPr>
          </a:p>
        </p:txBody>
      </p:sp>
      <p:cxnSp>
        <p:nvCxnSpPr>
          <p:cNvPr id="29" name="Curved Connector 28"/>
          <p:cNvCxnSpPr>
            <a:stCxn id="5" idx="3"/>
            <a:endCxn id="13" idx="1"/>
          </p:cNvCxnSpPr>
          <p:nvPr/>
        </p:nvCxnSpPr>
        <p:spPr>
          <a:xfrm flipV="1">
            <a:off x="1370615" y="1808624"/>
            <a:ext cx="545090" cy="174348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3"/>
            <a:endCxn id="18" idx="1"/>
          </p:cNvCxnSpPr>
          <p:nvPr/>
        </p:nvCxnSpPr>
        <p:spPr>
          <a:xfrm flipV="1">
            <a:off x="1370615" y="3184627"/>
            <a:ext cx="545090" cy="367483"/>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4" idx="3"/>
            <a:endCxn id="14" idx="1"/>
          </p:cNvCxnSpPr>
          <p:nvPr/>
        </p:nvCxnSpPr>
        <p:spPr>
          <a:xfrm flipV="1">
            <a:off x="1370615" y="2152027"/>
            <a:ext cx="545090" cy="293867"/>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4" idx="3"/>
            <a:endCxn id="15" idx="1"/>
          </p:cNvCxnSpPr>
          <p:nvPr/>
        </p:nvCxnSpPr>
        <p:spPr>
          <a:xfrm flipV="1">
            <a:off x="1370615" y="2366758"/>
            <a:ext cx="545090" cy="7913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 idx="3"/>
            <a:endCxn id="16" idx="1"/>
          </p:cNvCxnSpPr>
          <p:nvPr/>
        </p:nvCxnSpPr>
        <p:spPr>
          <a:xfrm>
            <a:off x="1370615" y="2445894"/>
            <a:ext cx="545090" cy="153599"/>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a:endCxn id="17" idx="1"/>
          </p:cNvCxnSpPr>
          <p:nvPr/>
        </p:nvCxnSpPr>
        <p:spPr>
          <a:xfrm>
            <a:off x="1370615" y="2445892"/>
            <a:ext cx="545090" cy="370566"/>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 idx="3"/>
            <a:endCxn id="19" idx="1"/>
          </p:cNvCxnSpPr>
          <p:nvPr/>
        </p:nvCxnSpPr>
        <p:spPr>
          <a:xfrm>
            <a:off x="1370615" y="2445892"/>
            <a:ext cx="545090" cy="1153700"/>
          </a:xfrm>
          <a:prstGeom prst="curvedConnector3">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 idx="3"/>
            <a:endCxn id="20" idx="1"/>
          </p:cNvCxnSpPr>
          <p:nvPr/>
        </p:nvCxnSpPr>
        <p:spPr>
          <a:xfrm>
            <a:off x="1370615" y="2445894"/>
            <a:ext cx="545090" cy="1417467"/>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6" idx="3"/>
            <a:endCxn id="20" idx="1"/>
          </p:cNvCxnSpPr>
          <p:nvPr/>
        </p:nvCxnSpPr>
        <p:spPr>
          <a:xfrm flipV="1">
            <a:off x="1370615" y="3863359"/>
            <a:ext cx="545090" cy="794964"/>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6" idx="3"/>
            <a:endCxn id="21" idx="1"/>
          </p:cNvCxnSpPr>
          <p:nvPr/>
        </p:nvCxnSpPr>
        <p:spPr>
          <a:xfrm flipV="1">
            <a:off x="1370615" y="4413328"/>
            <a:ext cx="545090" cy="24499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4" idx="3"/>
            <a:endCxn id="26" idx="1"/>
          </p:cNvCxnSpPr>
          <p:nvPr/>
        </p:nvCxnSpPr>
        <p:spPr>
          <a:xfrm>
            <a:off x="1370615" y="2445894"/>
            <a:ext cx="545090" cy="247420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4" idx="3"/>
            <a:endCxn id="22" idx="1"/>
          </p:cNvCxnSpPr>
          <p:nvPr/>
        </p:nvCxnSpPr>
        <p:spPr>
          <a:xfrm>
            <a:off x="1370615" y="2445892"/>
            <a:ext cx="545090" cy="265156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4" idx="3"/>
            <a:endCxn id="23" idx="1"/>
          </p:cNvCxnSpPr>
          <p:nvPr/>
        </p:nvCxnSpPr>
        <p:spPr>
          <a:xfrm>
            <a:off x="1370615" y="2445894"/>
            <a:ext cx="545090" cy="2828935"/>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6" idx="3"/>
            <a:endCxn id="24" idx="1"/>
          </p:cNvCxnSpPr>
          <p:nvPr/>
        </p:nvCxnSpPr>
        <p:spPr>
          <a:xfrm>
            <a:off x="1370615" y="4658325"/>
            <a:ext cx="545090" cy="7938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2403" y="1762135"/>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a:t>
            </a:r>
            <a:endParaRPr lang="en-GB" sz="1200" dirty="0">
              <a:solidFill>
                <a:schemeClr val="tx1">
                  <a:alpha val="20000"/>
                </a:schemeClr>
              </a:solidFill>
            </a:endParaRPr>
          </a:p>
        </p:txBody>
      </p:sp>
      <p:sp>
        <p:nvSpPr>
          <p:cNvPr id="73" name="Rectangle 72"/>
          <p:cNvSpPr/>
          <p:nvPr/>
        </p:nvSpPr>
        <p:spPr>
          <a:xfrm>
            <a:off x="5912402" y="2782221"/>
            <a:ext cx="1811787" cy="756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Research</a:t>
            </a:r>
            <a:endParaRPr lang="en-GB" sz="1200" dirty="0">
              <a:solidFill>
                <a:schemeClr val="tx1"/>
              </a:solidFill>
            </a:endParaRPr>
          </a:p>
        </p:txBody>
      </p:sp>
      <p:sp>
        <p:nvSpPr>
          <p:cNvPr id="74" name="Rectangle 73"/>
          <p:cNvSpPr/>
          <p:nvPr/>
        </p:nvSpPr>
        <p:spPr>
          <a:xfrm>
            <a:off x="5912403" y="3802307"/>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Citations</a:t>
            </a:r>
            <a:endParaRPr lang="en-GB" sz="1200" dirty="0">
              <a:solidFill>
                <a:schemeClr val="tx1">
                  <a:alpha val="20000"/>
                </a:schemeClr>
              </a:solidFill>
            </a:endParaRPr>
          </a:p>
        </p:txBody>
      </p:sp>
      <p:sp>
        <p:nvSpPr>
          <p:cNvPr id="75" name="Rectangle 74"/>
          <p:cNvSpPr/>
          <p:nvPr/>
        </p:nvSpPr>
        <p:spPr>
          <a:xfrm>
            <a:off x="5912401" y="4822393"/>
            <a:ext cx="1811787"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income</a:t>
            </a:r>
            <a:endParaRPr lang="en-GB" sz="1200" dirty="0">
              <a:solidFill>
                <a:schemeClr val="tx1">
                  <a:alpha val="20000"/>
                </a:schemeClr>
              </a:solidFill>
            </a:endParaRPr>
          </a:p>
        </p:txBody>
      </p:sp>
      <p:sp>
        <p:nvSpPr>
          <p:cNvPr id="76" name="Rectangle 75"/>
          <p:cNvSpPr/>
          <p:nvPr/>
        </p:nvSpPr>
        <p:spPr>
          <a:xfrm>
            <a:off x="5912400" y="5151280"/>
            <a:ext cx="1811787" cy="190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outlook</a:t>
            </a:r>
            <a:endParaRPr lang="en-GB" sz="1200" dirty="0">
              <a:solidFill>
                <a:schemeClr val="tx1">
                  <a:alpha val="20000"/>
                </a:schemeClr>
              </a:solidFill>
            </a:endParaRPr>
          </a:p>
        </p:txBody>
      </p:sp>
      <p:cxnSp>
        <p:nvCxnSpPr>
          <p:cNvPr id="77" name="Curved Connector 76"/>
          <p:cNvCxnSpPr>
            <a:stCxn id="13" idx="3"/>
            <a:endCxn id="72" idx="1"/>
          </p:cNvCxnSpPr>
          <p:nvPr/>
        </p:nvCxnSpPr>
        <p:spPr>
          <a:xfrm>
            <a:off x="5367310" y="1808625"/>
            <a:ext cx="545092" cy="33151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14" idx="3"/>
            <a:endCxn id="72" idx="1"/>
          </p:cNvCxnSpPr>
          <p:nvPr/>
        </p:nvCxnSpPr>
        <p:spPr>
          <a:xfrm flipV="1">
            <a:off x="5367310" y="2140135"/>
            <a:ext cx="545092" cy="1189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15" idx="3"/>
            <a:endCxn id="72" idx="1"/>
          </p:cNvCxnSpPr>
          <p:nvPr/>
        </p:nvCxnSpPr>
        <p:spPr>
          <a:xfrm flipV="1">
            <a:off x="5367310" y="2140137"/>
            <a:ext cx="545092" cy="2266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6" idx="3"/>
            <a:endCxn id="72" idx="1"/>
          </p:cNvCxnSpPr>
          <p:nvPr/>
        </p:nvCxnSpPr>
        <p:spPr>
          <a:xfrm flipV="1">
            <a:off x="5367310" y="2140135"/>
            <a:ext cx="545092" cy="45935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7" idx="3"/>
            <a:endCxn id="72" idx="1"/>
          </p:cNvCxnSpPr>
          <p:nvPr/>
        </p:nvCxnSpPr>
        <p:spPr>
          <a:xfrm flipV="1">
            <a:off x="5367310" y="2140137"/>
            <a:ext cx="545092" cy="6763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5" name="Curved Connector 94"/>
          <p:cNvCxnSpPr>
            <a:stCxn id="18" idx="3"/>
            <a:endCxn id="73" idx="1"/>
          </p:cNvCxnSpPr>
          <p:nvPr/>
        </p:nvCxnSpPr>
        <p:spPr>
          <a:xfrm flipV="1">
            <a:off x="5367309" y="3160221"/>
            <a:ext cx="545092" cy="24404"/>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19" idx="3"/>
            <a:endCxn id="73" idx="1"/>
          </p:cNvCxnSpPr>
          <p:nvPr/>
        </p:nvCxnSpPr>
        <p:spPr>
          <a:xfrm flipV="1">
            <a:off x="5367309" y="3160223"/>
            <a:ext cx="545092" cy="439371"/>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Curved Connector 100"/>
          <p:cNvCxnSpPr>
            <a:stCxn id="20" idx="3"/>
            <a:endCxn id="73" idx="1"/>
          </p:cNvCxnSpPr>
          <p:nvPr/>
        </p:nvCxnSpPr>
        <p:spPr>
          <a:xfrm flipV="1">
            <a:off x="5367309" y="3160221"/>
            <a:ext cx="545092" cy="703138"/>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21" idx="3"/>
            <a:endCxn id="74" idx="1"/>
          </p:cNvCxnSpPr>
          <p:nvPr/>
        </p:nvCxnSpPr>
        <p:spPr>
          <a:xfrm flipV="1">
            <a:off x="5367310" y="4180309"/>
            <a:ext cx="545092" cy="233019"/>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26" idx="3"/>
            <a:endCxn id="75" idx="1"/>
          </p:cNvCxnSpPr>
          <p:nvPr/>
        </p:nvCxnSpPr>
        <p:spPr>
          <a:xfrm flipV="1">
            <a:off x="5367311" y="4854793"/>
            <a:ext cx="545091" cy="653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22" idx="3"/>
            <a:endCxn id="76" idx="1"/>
          </p:cNvCxnSpPr>
          <p:nvPr/>
        </p:nvCxnSpPr>
        <p:spPr>
          <a:xfrm>
            <a:off x="5367309" y="5097460"/>
            <a:ext cx="545090" cy="14922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23" idx="3"/>
            <a:endCxn id="76" idx="1"/>
          </p:cNvCxnSpPr>
          <p:nvPr/>
        </p:nvCxnSpPr>
        <p:spPr>
          <a:xfrm flipV="1">
            <a:off x="5367309" y="5246682"/>
            <a:ext cx="545090" cy="2814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9" name="Curved Connector 118"/>
          <p:cNvCxnSpPr>
            <a:stCxn id="24" idx="3"/>
            <a:endCxn id="76" idx="1"/>
          </p:cNvCxnSpPr>
          <p:nvPr/>
        </p:nvCxnSpPr>
        <p:spPr>
          <a:xfrm flipV="1">
            <a:off x="5367309" y="5246680"/>
            <a:ext cx="545090" cy="20551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8269279" y="2645113"/>
            <a:ext cx="1440309" cy="1813988"/>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200" dirty="0" smtClean="0">
                <a:solidFill>
                  <a:schemeClr val="tx1"/>
                </a:solidFill>
              </a:rPr>
              <a:t>World University Ranking</a:t>
            </a:r>
            <a:endParaRPr lang="en-GB" sz="1200" dirty="0">
              <a:solidFill>
                <a:schemeClr val="tx1"/>
              </a:solidFill>
            </a:endParaRPr>
          </a:p>
        </p:txBody>
      </p:sp>
      <p:cxnSp>
        <p:nvCxnSpPr>
          <p:cNvPr id="124" name="Curved Connector 123"/>
          <p:cNvCxnSpPr>
            <a:stCxn id="72" idx="3"/>
            <a:endCxn id="123" idx="1"/>
          </p:cNvCxnSpPr>
          <p:nvPr/>
        </p:nvCxnSpPr>
        <p:spPr>
          <a:xfrm>
            <a:off x="7724189" y="2140135"/>
            <a:ext cx="545090" cy="1411972"/>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8" name="Curved Connector 127"/>
          <p:cNvCxnSpPr>
            <a:stCxn id="73" idx="3"/>
            <a:endCxn id="123" idx="1"/>
          </p:cNvCxnSpPr>
          <p:nvPr/>
        </p:nvCxnSpPr>
        <p:spPr>
          <a:xfrm>
            <a:off x="7724189" y="3160221"/>
            <a:ext cx="545091" cy="391886"/>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74" idx="3"/>
            <a:endCxn id="123" idx="1"/>
          </p:cNvCxnSpPr>
          <p:nvPr/>
        </p:nvCxnSpPr>
        <p:spPr>
          <a:xfrm flipV="1">
            <a:off x="7724189" y="3552107"/>
            <a:ext cx="545090" cy="6282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75" idx="3"/>
            <a:endCxn id="123" idx="1"/>
          </p:cNvCxnSpPr>
          <p:nvPr/>
        </p:nvCxnSpPr>
        <p:spPr>
          <a:xfrm flipV="1">
            <a:off x="7724187" y="3552107"/>
            <a:ext cx="545092" cy="13026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7" name="Curved Connector 136"/>
          <p:cNvCxnSpPr>
            <a:stCxn id="76" idx="3"/>
            <a:endCxn id="123" idx="1"/>
          </p:cNvCxnSpPr>
          <p:nvPr/>
        </p:nvCxnSpPr>
        <p:spPr>
          <a:xfrm flipV="1">
            <a:off x="7724187" y="3552109"/>
            <a:ext cx="545092" cy="169457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5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Citations</a:t>
            </a:r>
            <a:endParaRPr lang="en-US" sz="2400" dirty="0"/>
          </a:p>
        </p:txBody>
      </p:sp>
      <p:sp>
        <p:nvSpPr>
          <p:cNvPr id="4" name="Rectangle 3"/>
          <p:cNvSpPr/>
          <p:nvPr/>
        </p:nvSpPr>
        <p:spPr>
          <a:xfrm>
            <a:off x="335736" y="2079003"/>
            <a:ext cx="1034879" cy="733778"/>
          </a:xfrm>
          <a:prstGeom prst="rect">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20000"/>
                  </a:schemeClr>
                </a:solidFill>
              </a:rPr>
              <a:t>Portal</a:t>
            </a:r>
            <a:endParaRPr lang="en-GB" sz="1200" dirty="0">
              <a:solidFill>
                <a:schemeClr val="tx1">
                  <a:alpha val="20000"/>
                </a:schemeClr>
              </a:solidFill>
            </a:endParaRPr>
          </a:p>
        </p:txBody>
      </p:sp>
      <p:sp>
        <p:nvSpPr>
          <p:cNvPr id="5" name="Rectangle 4"/>
          <p:cNvSpPr/>
          <p:nvPr/>
        </p:nvSpPr>
        <p:spPr>
          <a:xfrm>
            <a:off x="344276" y="3185219"/>
            <a:ext cx="1026339" cy="733778"/>
          </a:xfrm>
          <a:prstGeom prst="rect">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20000"/>
                  </a:schemeClr>
                </a:solidFill>
              </a:rPr>
              <a:t>Reputation survey</a:t>
            </a:r>
            <a:endParaRPr lang="en-GB" sz="1200" dirty="0">
              <a:solidFill>
                <a:schemeClr val="tx1">
                  <a:alpha val="20000"/>
                </a:schemeClr>
              </a:solidFill>
            </a:endParaRPr>
          </a:p>
        </p:txBody>
      </p:sp>
      <p:sp>
        <p:nvSpPr>
          <p:cNvPr id="6" name="Rectangle 5"/>
          <p:cNvSpPr/>
          <p:nvPr/>
        </p:nvSpPr>
        <p:spPr>
          <a:xfrm>
            <a:off x="365622" y="4291434"/>
            <a:ext cx="1004993"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Scopus</a:t>
            </a:r>
            <a:endParaRPr lang="en-GB" sz="1200" dirty="0">
              <a:solidFill>
                <a:schemeClr val="tx1"/>
              </a:solidFill>
            </a:endParaRPr>
          </a:p>
        </p:txBody>
      </p:sp>
      <p:sp>
        <p:nvSpPr>
          <p:cNvPr id="13" name="Rectangle 12"/>
          <p:cNvSpPr/>
          <p:nvPr/>
        </p:nvSpPr>
        <p:spPr>
          <a:xfrm>
            <a:off x="1915706" y="1619624"/>
            <a:ext cx="3451605" cy="3780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 reputation</a:t>
            </a:r>
            <a:endParaRPr lang="en-GB" sz="1200" dirty="0">
              <a:solidFill>
                <a:schemeClr val="tx1">
                  <a:alpha val="20000"/>
                </a:schemeClr>
              </a:solidFill>
            </a:endParaRPr>
          </a:p>
        </p:txBody>
      </p:sp>
      <p:sp>
        <p:nvSpPr>
          <p:cNvPr id="14" name="Rectangle 13"/>
          <p:cNvSpPr/>
          <p:nvPr/>
        </p:nvSpPr>
        <p:spPr>
          <a:xfrm>
            <a:off x="1915706" y="2094425"/>
            <a:ext cx="3451605" cy="115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Staff to student ratio</a:t>
            </a:r>
            <a:endParaRPr lang="en-GB" sz="1200" dirty="0">
              <a:solidFill>
                <a:schemeClr val="tx1">
                  <a:alpha val="20000"/>
                </a:schemeClr>
              </a:solidFill>
            </a:endParaRPr>
          </a:p>
        </p:txBody>
      </p:sp>
      <p:sp>
        <p:nvSpPr>
          <p:cNvPr id="15" name="Rectangle 14"/>
          <p:cNvSpPr/>
          <p:nvPr/>
        </p:nvSpPr>
        <p:spPr>
          <a:xfrm>
            <a:off x="1915706" y="23379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to Bachelor awarded ratio</a:t>
            </a:r>
            <a:endParaRPr lang="en-GB" sz="1200" dirty="0">
              <a:solidFill>
                <a:schemeClr val="tx1">
                  <a:alpha val="20000"/>
                </a:schemeClr>
              </a:solidFill>
            </a:endParaRPr>
          </a:p>
        </p:txBody>
      </p:sp>
      <p:sp>
        <p:nvSpPr>
          <p:cNvPr id="16" name="Rectangle 15"/>
          <p:cNvSpPr/>
          <p:nvPr/>
        </p:nvSpPr>
        <p:spPr>
          <a:xfrm>
            <a:off x="1915706" y="2523891"/>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awarded to academic staff ratio</a:t>
            </a:r>
            <a:endParaRPr lang="en-GB" sz="1200" dirty="0">
              <a:solidFill>
                <a:schemeClr val="tx1">
                  <a:alpha val="20000"/>
                </a:schemeClr>
              </a:solidFill>
            </a:endParaRPr>
          </a:p>
        </p:txBody>
      </p:sp>
      <p:sp>
        <p:nvSpPr>
          <p:cNvPr id="17" name="Rectangle 16"/>
          <p:cNvSpPr/>
          <p:nvPr/>
        </p:nvSpPr>
        <p:spPr>
          <a:xfrm>
            <a:off x="1915706" y="27876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Institution income to academic staff</a:t>
            </a:r>
            <a:endParaRPr lang="en-GB" sz="1200" dirty="0">
              <a:solidFill>
                <a:schemeClr val="tx1">
                  <a:alpha val="20000"/>
                </a:schemeClr>
              </a:solidFill>
            </a:endParaRPr>
          </a:p>
        </p:txBody>
      </p:sp>
      <p:sp>
        <p:nvSpPr>
          <p:cNvPr id="18" name="Rectangle 17"/>
          <p:cNvSpPr/>
          <p:nvPr/>
        </p:nvSpPr>
        <p:spPr>
          <a:xfrm>
            <a:off x="1915706" y="2957825"/>
            <a:ext cx="3451605" cy="45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reputation</a:t>
            </a:r>
            <a:endParaRPr lang="en-GB" sz="1200" dirty="0">
              <a:solidFill>
                <a:schemeClr val="tx1">
                  <a:alpha val="20000"/>
                </a:schemeClr>
              </a:solidFill>
            </a:endParaRPr>
          </a:p>
        </p:txBody>
      </p:sp>
      <p:sp>
        <p:nvSpPr>
          <p:cNvPr id="19" name="Rectangle 18"/>
          <p:cNvSpPr/>
          <p:nvPr/>
        </p:nvSpPr>
        <p:spPr>
          <a:xfrm>
            <a:off x="1915706" y="3523992"/>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income to academic staff ratio</a:t>
            </a:r>
            <a:endParaRPr lang="en-GB" sz="1200" dirty="0">
              <a:solidFill>
                <a:schemeClr val="tx1">
                  <a:alpha val="20000"/>
                </a:schemeClr>
              </a:solidFill>
            </a:endParaRPr>
          </a:p>
        </p:txBody>
      </p:sp>
      <p:sp>
        <p:nvSpPr>
          <p:cNvPr id="20" name="Rectangle 19"/>
          <p:cNvSpPr/>
          <p:nvPr/>
        </p:nvSpPr>
        <p:spPr>
          <a:xfrm>
            <a:off x="1915706" y="3787759"/>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Paper to academic staff ratio</a:t>
            </a:r>
            <a:endParaRPr lang="en-GB" sz="1200" dirty="0">
              <a:solidFill>
                <a:schemeClr val="tx1">
                  <a:alpha val="20000"/>
                </a:schemeClr>
              </a:solidFill>
            </a:endParaRPr>
          </a:p>
        </p:txBody>
      </p:sp>
      <p:sp>
        <p:nvSpPr>
          <p:cNvPr id="21" name="Rectangle 20"/>
          <p:cNvSpPr/>
          <p:nvPr/>
        </p:nvSpPr>
        <p:spPr>
          <a:xfrm>
            <a:off x="1915706" y="4051526"/>
            <a:ext cx="3451605" cy="7236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Citation impact</a:t>
            </a:r>
            <a:endParaRPr lang="en-GB" sz="1200" dirty="0">
              <a:solidFill>
                <a:schemeClr val="tx1"/>
              </a:solidFill>
            </a:endParaRPr>
          </a:p>
        </p:txBody>
      </p:sp>
      <p:sp>
        <p:nvSpPr>
          <p:cNvPr id="22" name="Rectangle 21"/>
          <p:cNvSpPr/>
          <p:nvPr/>
        </p:nvSpPr>
        <p:spPr>
          <a:xfrm>
            <a:off x="1915706" y="506506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student percentage</a:t>
            </a:r>
            <a:endParaRPr lang="en-GB" sz="1200" dirty="0">
              <a:solidFill>
                <a:schemeClr val="tx1">
                  <a:alpha val="20000"/>
                </a:schemeClr>
              </a:solidFill>
            </a:endParaRPr>
          </a:p>
        </p:txBody>
      </p:sp>
      <p:sp>
        <p:nvSpPr>
          <p:cNvPr id="23" name="Rectangle 22"/>
          <p:cNvSpPr/>
          <p:nvPr/>
        </p:nvSpPr>
        <p:spPr>
          <a:xfrm>
            <a:off x="1915706" y="5242427"/>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staff percentage</a:t>
            </a:r>
            <a:endParaRPr lang="en-GB" sz="1200" dirty="0">
              <a:solidFill>
                <a:schemeClr val="tx1">
                  <a:alpha val="20000"/>
                </a:schemeClr>
              </a:solidFill>
            </a:endParaRPr>
          </a:p>
        </p:txBody>
      </p:sp>
      <p:sp>
        <p:nvSpPr>
          <p:cNvPr id="24" name="Rectangle 23"/>
          <p:cNvSpPr/>
          <p:nvPr/>
        </p:nvSpPr>
        <p:spPr>
          <a:xfrm>
            <a:off x="1915706" y="541979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co-authorship</a:t>
            </a:r>
          </a:p>
        </p:txBody>
      </p:sp>
      <p:sp>
        <p:nvSpPr>
          <p:cNvPr id="26" name="Rectangle 25"/>
          <p:cNvSpPr/>
          <p:nvPr/>
        </p:nvSpPr>
        <p:spPr>
          <a:xfrm>
            <a:off x="1915706" y="4887693"/>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research income to academic staff</a:t>
            </a:r>
            <a:endParaRPr lang="en-GB" sz="1200" dirty="0">
              <a:solidFill>
                <a:schemeClr val="tx1">
                  <a:alpha val="20000"/>
                </a:schemeClr>
              </a:solidFill>
            </a:endParaRPr>
          </a:p>
        </p:txBody>
      </p:sp>
      <p:cxnSp>
        <p:nvCxnSpPr>
          <p:cNvPr id="29" name="Curved Connector 28"/>
          <p:cNvCxnSpPr>
            <a:stCxn id="5" idx="3"/>
            <a:endCxn id="13" idx="1"/>
          </p:cNvCxnSpPr>
          <p:nvPr/>
        </p:nvCxnSpPr>
        <p:spPr>
          <a:xfrm flipV="1">
            <a:off x="1370615" y="1808624"/>
            <a:ext cx="545090" cy="174348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3"/>
            <a:endCxn id="18" idx="1"/>
          </p:cNvCxnSpPr>
          <p:nvPr/>
        </p:nvCxnSpPr>
        <p:spPr>
          <a:xfrm flipV="1">
            <a:off x="1370615" y="3184627"/>
            <a:ext cx="545090" cy="36748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4" idx="3"/>
            <a:endCxn id="14" idx="1"/>
          </p:cNvCxnSpPr>
          <p:nvPr/>
        </p:nvCxnSpPr>
        <p:spPr>
          <a:xfrm flipV="1">
            <a:off x="1370615" y="2152027"/>
            <a:ext cx="545090" cy="293867"/>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4" idx="3"/>
            <a:endCxn id="15" idx="1"/>
          </p:cNvCxnSpPr>
          <p:nvPr/>
        </p:nvCxnSpPr>
        <p:spPr>
          <a:xfrm flipV="1">
            <a:off x="1370615" y="2366758"/>
            <a:ext cx="545090" cy="7913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 idx="3"/>
            <a:endCxn id="16" idx="1"/>
          </p:cNvCxnSpPr>
          <p:nvPr/>
        </p:nvCxnSpPr>
        <p:spPr>
          <a:xfrm>
            <a:off x="1370615" y="2445894"/>
            <a:ext cx="545090" cy="153599"/>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a:endCxn id="17" idx="1"/>
          </p:cNvCxnSpPr>
          <p:nvPr/>
        </p:nvCxnSpPr>
        <p:spPr>
          <a:xfrm>
            <a:off x="1370615" y="2445892"/>
            <a:ext cx="545090" cy="370566"/>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 idx="3"/>
            <a:endCxn id="19" idx="1"/>
          </p:cNvCxnSpPr>
          <p:nvPr/>
        </p:nvCxnSpPr>
        <p:spPr>
          <a:xfrm>
            <a:off x="1370615" y="2445892"/>
            <a:ext cx="545090" cy="1153700"/>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 idx="3"/>
            <a:endCxn id="20" idx="1"/>
          </p:cNvCxnSpPr>
          <p:nvPr/>
        </p:nvCxnSpPr>
        <p:spPr>
          <a:xfrm>
            <a:off x="1370615" y="2445894"/>
            <a:ext cx="545090" cy="14174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6" idx="3"/>
            <a:endCxn id="20" idx="1"/>
          </p:cNvCxnSpPr>
          <p:nvPr/>
        </p:nvCxnSpPr>
        <p:spPr>
          <a:xfrm flipV="1">
            <a:off x="1370615" y="3863359"/>
            <a:ext cx="545090" cy="79496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6" idx="3"/>
            <a:endCxn id="21" idx="1"/>
          </p:cNvCxnSpPr>
          <p:nvPr/>
        </p:nvCxnSpPr>
        <p:spPr>
          <a:xfrm flipV="1">
            <a:off x="1370615" y="4413328"/>
            <a:ext cx="545090" cy="244997"/>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4" idx="3"/>
            <a:endCxn id="26" idx="1"/>
          </p:cNvCxnSpPr>
          <p:nvPr/>
        </p:nvCxnSpPr>
        <p:spPr>
          <a:xfrm>
            <a:off x="1370615" y="2445894"/>
            <a:ext cx="545090" cy="247420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4" idx="3"/>
            <a:endCxn id="22" idx="1"/>
          </p:cNvCxnSpPr>
          <p:nvPr/>
        </p:nvCxnSpPr>
        <p:spPr>
          <a:xfrm>
            <a:off x="1370615" y="2445892"/>
            <a:ext cx="545090" cy="265156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4" idx="3"/>
            <a:endCxn id="23" idx="1"/>
          </p:cNvCxnSpPr>
          <p:nvPr/>
        </p:nvCxnSpPr>
        <p:spPr>
          <a:xfrm>
            <a:off x="1370615" y="2445894"/>
            <a:ext cx="545090" cy="2828935"/>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6" idx="3"/>
            <a:endCxn id="24" idx="1"/>
          </p:cNvCxnSpPr>
          <p:nvPr/>
        </p:nvCxnSpPr>
        <p:spPr>
          <a:xfrm>
            <a:off x="1370615" y="4658325"/>
            <a:ext cx="545090" cy="7938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2403" y="1762135"/>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a:t>
            </a:r>
            <a:endParaRPr lang="en-GB" sz="1200" dirty="0">
              <a:solidFill>
                <a:schemeClr val="tx1">
                  <a:alpha val="20000"/>
                </a:schemeClr>
              </a:solidFill>
            </a:endParaRPr>
          </a:p>
        </p:txBody>
      </p:sp>
      <p:sp>
        <p:nvSpPr>
          <p:cNvPr id="73" name="Rectangle 72"/>
          <p:cNvSpPr/>
          <p:nvPr/>
        </p:nvSpPr>
        <p:spPr>
          <a:xfrm>
            <a:off x="5912402" y="2782221"/>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a:t>
            </a:r>
            <a:endParaRPr lang="en-GB" sz="1200" dirty="0">
              <a:solidFill>
                <a:schemeClr val="tx1">
                  <a:alpha val="20000"/>
                </a:schemeClr>
              </a:solidFill>
            </a:endParaRPr>
          </a:p>
        </p:txBody>
      </p:sp>
      <p:sp>
        <p:nvSpPr>
          <p:cNvPr id="74" name="Rectangle 73"/>
          <p:cNvSpPr/>
          <p:nvPr/>
        </p:nvSpPr>
        <p:spPr>
          <a:xfrm>
            <a:off x="5912403" y="3802307"/>
            <a:ext cx="1811787" cy="756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Citations</a:t>
            </a:r>
            <a:endParaRPr lang="en-GB" sz="1200" dirty="0">
              <a:solidFill>
                <a:schemeClr val="tx1"/>
              </a:solidFill>
            </a:endParaRPr>
          </a:p>
        </p:txBody>
      </p:sp>
      <p:sp>
        <p:nvSpPr>
          <p:cNvPr id="75" name="Rectangle 74"/>
          <p:cNvSpPr/>
          <p:nvPr/>
        </p:nvSpPr>
        <p:spPr>
          <a:xfrm>
            <a:off x="5912401" y="4822393"/>
            <a:ext cx="1811787"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income</a:t>
            </a:r>
            <a:endParaRPr lang="en-GB" sz="1200" dirty="0">
              <a:solidFill>
                <a:schemeClr val="tx1">
                  <a:alpha val="20000"/>
                </a:schemeClr>
              </a:solidFill>
            </a:endParaRPr>
          </a:p>
        </p:txBody>
      </p:sp>
      <p:sp>
        <p:nvSpPr>
          <p:cNvPr id="76" name="Rectangle 75"/>
          <p:cNvSpPr/>
          <p:nvPr/>
        </p:nvSpPr>
        <p:spPr>
          <a:xfrm>
            <a:off x="5912400" y="5151280"/>
            <a:ext cx="1811787" cy="190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outlook</a:t>
            </a:r>
            <a:endParaRPr lang="en-GB" sz="1200" dirty="0">
              <a:solidFill>
                <a:schemeClr val="tx1">
                  <a:alpha val="20000"/>
                </a:schemeClr>
              </a:solidFill>
            </a:endParaRPr>
          </a:p>
        </p:txBody>
      </p:sp>
      <p:cxnSp>
        <p:nvCxnSpPr>
          <p:cNvPr id="77" name="Curved Connector 76"/>
          <p:cNvCxnSpPr>
            <a:stCxn id="13" idx="3"/>
            <a:endCxn id="72" idx="1"/>
          </p:cNvCxnSpPr>
          <p:nvPr/>
        </p:nvCxnSpPr>
        <p:spPr>
          <a:xfrm>
            <a:off x="5367310" y="1808625"/>
            <a:ext cx="545092" cy="33151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14" idx="3"/>
            <a:endCxn id="72" idx="1"/>
          </p:cNvCxnSpPr>
          <p:nvPr/>
        </p:nvCxnSpPr>
        <p:spPr>
          <a:xfrm flipV="1">
            <a:off x="5367310" y="2140135"/>
            <a:ext cx="545092" cy="1189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15" idx="3"/>
            <a:endCxn id="72" idx="1"/>
          </p:cNvCxnSpPr>
          <p:nvPr/>
        </p:nvCxnSpPr>
        <p:spPr>
          <a:xfrm flipV="1">
            <a:off x="5367310" y="2140137"/>
            <a:ext cx="545092" cy="2266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6" idx="3"/>
            <a:endCxn id="72" idx="1"/>
          </p:cNvCxnSpPr>
          <p:nvPr/>
        </p:nvCxnSpPr>
        <p:spPr>
          <a:xfrm flipV="1">
            <a:off x="5367310" y="2140135"/>
            <a:ext cx="545092" cy="45935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7" idx="3"/>
            <a:endCxn id="72" idx="1"/>
          </p:cNvCxnSpPr>
          <p:nvPr/>
        </p:nvCxnSpPr>
        <p:spPr>
          <a:xfrm flipV="1">
            <a:off x="5367310" y="2140137"/>
            <a:ext cx="545092" cy="6763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5" name="Curved Connector 94"/>
          <p:cNvCxnSpPr>
            <a:stCxn id="18" idx="3"/>
            <a:endCxn id="73" idx="1"/>
          </p:cNvCxnSpPr>
          <p:nvPr/>
        </p:nvCxnSpPr>
        <p:spPr>
          <a:xfrm flipV="1">
            <a:off x="5367309" y="3160221"/>
            <a:ext cx="545092" cy="2440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19" idx="3"/>
            <a:endCxn id="73" idx="1"/>
          </p:cNvCxnSpPr>
          <p:nvPr/>
        </p:nvCxnSpPr>
        <p:spPr>
          <a:xfrm flipV="1">
            <a:off x="5367309" y="3160223"/>
            <a:ext cx="545092" cy="43937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Curved Connector 100"/>
          <p:cNvCxnSpPr>
            <a:stCxn id="20" idx="3"/>
            <a:endCxn id="73" idx="1"/>
          </p:cNvCxnSpPr>
          <p:nvPr/>
        </p:nvCxnSpPr>
        <p:spPr>
          <a:xfrm flipV="1">
            <a:off x="5367309" y="3160221"/>
            <a:ext cx="545092" cy="70313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21" idx="3"/>
            <a:endCxn id="74" idx="1"/>
          </p:cNvCxnSpPr>
          <p:nvPr/>
        </p:nvCxnSpPr>
        <p:spPr>
          <a:xfrm flipV="1">
            <a:off x="5367310" y="4180309"/>
            <a:ext cx="545092" cy="233019"/>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26" idx="3"/>
            <a:endCxn id="75" idx="1"/>
          </p:cNvCxnSpPr>
          <p:nvPr/>
        </p:nvCxnSpPr>
        <p:spPr>
          <a:xfrm flipV="1">
            <a:off x="5367311" y="4854793"/>
            <a:ext cx="545091" cy="653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22" idx="3"/>
            <a:endCxn id="76" idx="1"/>
          </p:cNvCxnSpPr>
          <p:nvPr/>
        </p:nvCxnSpPr>
        <p:spPr>
          <a:xfrm>
            <a:off x="5367309" y="5097460"/>
            <a:ext cx="545090" cy="14922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23" idx="3"/>
            <a:endCxn id="76" idx="1"/>
          </p:cNvCxnSpPr>
          <p:nvPr/>
        </p:nvCxnSpPr>
        <p:spPr>
          <a:xfrm flipV="1">
            <a:off x="5367309" y="5246682"/>
            <a:ext cx="545090" cy="2814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9" name="Curved Connector 118"/>
          <p:cNvCxnSpPr>
            <a:stCxn id="24" idx="3"/>
            <a:endCxn id="76" idx="1"/>
          </p:cNvCxnSpPr>
          <p:nvPr/>
        </p:nvCxnSpPr>
        <p:spPr>
          <a:xfrm flipV="1">
            <a:off x="5367309" y="5246680"/>
            <a:ext cx="545090" cy="20551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8269279" y="2645113"/>
            <a:ext cx="1440309" cy="1813988"/>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200" dirty="0" smtClean="0">
                <a:solidFill>
                  <a:schemeClr val="tx1"/>
                </a:solidFill>
              </a:rPr>
              <a:t>World University Ranking</a:t>
            </a:r>
            <a:endParaRPr lang="en-GB" sz="1200" dirty="0">
              <a:solidFill>
                <a:schemeClr val="tx1"/>
              </a:solidFill>
            </a:endParaRPr>
          </a:p>
        </p:txBody>
      </p:sp>
      <p:cxnSp>
        <p:nvCxnSpPr>
          <p:cNvPr id="124" name="Curved Connector 123"/>
          <p:cNvCxnSpPr>
            <a:stCxn id="72" idx="3"/>
            <a:endCxn id="123" idx="1"/>
          </p:cNvCxnSpPr>
          <p:nvPr/>
        </p:nvCxnSpPr>
        <p:spPr>
          <a:xfrm>
            <a:off x="7724189" y="2140135"/>
            <a:ext cx="545090" cy="1411972"/>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8" name="Curved Connector 127"/>
          <p:cNvCxnSpPr>
            <a:stCxn id="73" idx="3"/>
            <a:endCxn id="123" idx="1"/>
          </p:cNvCxnSpPr>
          <p:nvPr/>
        </p:nvCxnSpPr>
        <p:spPr>
          <a:xfrm>
            <a:off x="7724189" y="3160221"/>
            <a:ext cx="545091" cy="3918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74" idx="3"/>
            <a:endCxn id="123" idx="1"/>
          </p:cNvCxnSpPr>
          <p:nvPr/>
        </p:nvCxnSpPr>
        <p:spPr>
          <a:xfrm flipV="1">
            <a:off x="7724189" y="3552107"/>
            <a:ext cx="545090" cy="628200"/>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75" idx="3"/>
            <a:endCxn id="123" idx="1"/>
          </p:cNvCxnSpPr>
          <p:nvPr/>
        </p:nvCxnSpPr>
        <p:spPr>
          <a:xfrm flipV="1">
            <a:off x="7724187" y="3552107"/>
            <a:ext cx="545092" cy="13026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7" name="Curved Connector 136"/>
          <p:cNvCxnSpPr>
            <a:stCxn id="76" idx="3"/>
            <a:endCxn id="123" idx="1"/>
          </p:cNvCxnSpPr>
          <p:nvPr/>
        </p:nvCxnSpPr>
        <p:spPr>
          <a:xfrm flipV="1">
            <a:off x="7724187" y="3552109"/>
            <a:ext cx="545092" cy="169457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Industry Income</a:t>
            </a:r>
            <a:endParaRPr lang="en-US" sz="2400" dirty="0"/>
          </a:p>
        </p:txBody>
      </p:sp>
      <p:sp>
        <p:nvSpPr>
          <p:cNvPr id="4" name="Rectangle 3"/>
          <p:cNvSpPr/>
          <p:nvPr/>
        </p:nvSpPr>
        <p:spPr>
          <a:xfrm>
            <a:off x="335736" y="2079003"/>
            <a:ext cx="103487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Portal</a:t>
            </a:r>
            <a:endParaRPr lang="en-GB" sz="1200" dirty="0">
              <a:solidFill>
                <a:schemeClr val="tx1"/>
              </a:solidFill>
            </a:endParaRPr>
          </a:p>
        </p:txBody>
      </p:sp>
      <p:sp>
        <p:nvSpPr>
          <p:cNvPr id="5" name="Rectangle 4"/>
          <p:cNvSpPr/>
          <p:nvPr/>
        </p:nvSpPr>
        <p:spPr>
          <a:xfrm>
            <a:off x="344276" y="3185219"/>
            <a:ext cx="1026339" cy="733778"/>
          </a:xfrm>
          <a:prstGeom prst="rect">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20000"/>
                  </a:schemeClr>
                </a:solidFill>
              </a:rPr>
              <a:t>Reputation survey</a:t>
            </a:r>
            <a:endParaRPr lang="en-GB" sz="1200" dirty="0">
              <a:solidFill>
                <a:schemeClr val="tx1">
                  <a:alpha val="20000"/>
                </a:schemeClr>
              </a:solidFill>
            </a:endParaRPr>
          </a:p>
        </p:txBody>
      </p:sp>
      <p:sp>
        <p:nvSpPr>
          <p:cNvPr id="6" name="Rectangle 5"/>
          <p:cNvSpPr/>
          <p:nvPr/>
        </p:nvSpPr>
        <p:spPr>
          <a:xfrm>
            <a:off x="365622" y="4291434"/>
            <a:ext cx="1004993" cy="733778"/>
          </a:xfrm>
          <a:prstGeom prst="rect">
            <a:avLst/>
          </a:prstGeom>
          <a:solidFill>
            <a:schemeClr val="accent1">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20000"/>
                  </a:schemeClr>
                </a:solidFill>
              </a:rPr>
              <a:t>Scopus</a:t>
            </a:r>
            <a:endParaRPr lang="en-GB" sz="1200" dirty="0">
              <a:solidFill>
                <a:schemeClr val="tx1">
                  <a:alpha val="20000"/>
                </a:schemeClr>
              </a:solidFill>
            </a:endParaRPr>
          </a:p>
        </p:txBody>
      </p:sp>
      <p:sp>
        <p:nvSpPr>
          <p:cNvPr id="13" name="Rectangle 12"/>
          <p:cNvSpPr/>
          <p:nvPr/>
        </p:nvSpPr>
        <p:spPr>
          <a:xfrm>
            <a:off x="1915706" y="1619624"/>
            <a:ext cx="3451605" cy="3780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 reputation</a:t>
            </a:r>
            <a:endParaRPr lang="en-GB" sz="1200" dirty="0">
              <a:solidFill>
                <a:schemeClr val="tx1">
                  <a:alpha val="20000"/>
                </a:schemeClr>
              </a:solidFill>
            </a:endParaRPr>
          </a:p>
        </p:txBody>
      </p:sp>
      <p:sp>
        <p:nvSpPr>
          <p:cNvPr id="14" name="Rectangle 13"/>
          <p:cNvSpPr/>
          <p:nvPr/>
        </p:nvSpPr>
        <p:spPr>
          <a:xfrm>
            <a:off x="1915706" y="2094425"/>
            <a:ext cx="3451605" cy="115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Staff to student ratio</a:t>
            </a:r>
            <a:endParaRPr lang="en-GB" sz="1200" dirty="0">
              <a:solidFill>
                <a:schemeClr val="tx1">
                  <a:alpha val="20000"/>
                </a:schemeClr>
              </a:solidFill>
            </a:endParaRPr>
          </a:p>
        </p:txBody>
      </p:sp>
      <p:sp>
        <p:nvSpPr>
          <p:cNvPr id="15" name="Rectangle 14"/>
          <p:cNvSpPr/>
          <p:nvPr/>
        </p:nvSpPr>
        <p:spPr>
          <a:xfrm>
            <a:off x="1915706" y="23379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to Bachelor awarded ratio</a:t>
            </a:r>
            <a:endParaRPr lang="en-GB" sz="1200" dirty="0">
              <a:solidFill>
                <a:schemeClr val="tx1">
                  <a:alpha val="20000"/>
                </a:schemeClr>
              </a:solidFill>
            </a:endParaRPr>
          </a:p>
        </p:txBody>
      </p:sp>
      <p:sp>
        <p:nvSpPr>
          <p:cNvPr id="16" name="Rectangle 15"/>
          <p:cNvSpPr/>
          <p:nvPr/>
        </p:nvSpPr>
        <p:spPr>
          <a:xfrm>
            <a:off x="1915706" y="2523891"/>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awarded to academic staff ratio</a:t>
            </a:r>
            <a:endParaRPr lang="en-GB" sz="1200" dirty="0">
              <a:solidFill>
                <a:schemeClr val="tx1">
                  <a:alpha val="20000"/>
                </a:schemeClr>
              </a:solidFill>
            </a:endParaRPr>
          </a:p>
        </p:txBody>
      </p:sp>
      <p:sp>
        <p:nvSpPr>
          <p:cNvPr id="17" name="Rectangle 16"/>
          <p:cNvSpPr/>
          <p:nvPr/>
        </p:nvSpPr>
        <p:spPr>
          <a:xfrm>
            <a:off x="1915706" y="27876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Institution income to academic staff</a:t>
            </a:r>
            <a:endParaRPr lang="en-GB" sz="1200" dirty="0">
              <a:solidFill>
                <a:schemeClr val="tx1">
                  <a:alpha val="20000"/>
                </a:schemeClr>
              </a:solidFill>
            </a:endParaRPr>
          </a:p>
        </p:txBody>
      </p:sp>
      <p:sp>
        <p:nvSpPr>
          <p:cNvPr id="18" name="Rectangle 17"/>
          <p:cNvSpPr/>
          <p:nvPr/>
        </p:nvSpPr>
        <p:spPr>
          <a:xfrm>
            <a:off x="1915706" y="2957825"/>
            <a:ext cx="3451605" cy="45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reputation</a:t>
            </a:r>
            <a:endParaRPr lang="en-GB" sz="1200" dirty="0">
              <a:solidFill>
                <a:schemeClr val="tx1">
                  <a:alpha val="20000"/>
                </a:schemeClr>
              </a:solidFill>
            </a:endParaRPr>
          </a:p>
        </p:txBody>
      </p:sp>
      <p:sp>
        <p:nvSpPr>
          <p:cNvPr id="19" name="Rectangle 18"/>
          <p:cNvSpPr/>
          <p:nvPr/>
        </p:nvSpPr>
        <p:spPr>
          <a:xfrm>
            <a:off x="1915706" y="3523992"/>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income to academic staff ratio</a:t>
            </a:r>
            <a:endParaRPr lang="en-GB" sz="1200" dirty="0">
              <a:solidFill>
                <a:schemeClr val="tx1">
                  <a:alpha val="20000"/>
                </a:schemeClr>
              </a:solidFill>
            </a:endParaRPr>
          </a:p>
        </p:txBody>
      </p:sp>
      <p:sp>
        <p:nvSpPr>
          <p:cNvPr id="20" name="Rectangle 19"/>
          <p:cNvSpPr/>
          <p:nvPr/>
        </p:nvSpPr>
        <p:spPr>
          <a:xfrm>
            <a:off x="1915706" y="3787759"/>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Paper to academic staff ratio</a:t>
            </a:r>
            <a:endParaRPr lang="en-GB" sz="1200" dirty="0">
              <a:solidFill>
                <a:schemeClr val="tx1">
                  <a:alpha val="20000"/>
                </a:schemeClr>
              </a:solidFill>
            </a:endParaRPr>
          </a:p>
        </p:txBody>
      </p:sp>
      <p:sp>
        <p:nvSpPr>
          <p:cNvPr id="21" name="Rectangle 20"/>
          <p:cNvSpPr/>
          <p:nvPr/>
        </p:nvSpPr>
        <p:spPr>
          <a:xfrm>
            <a:off x="1915706" y="4051526"/>
            <a:ext cx="3451605" cy="72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 impact</a:t>
            </a:r>
            <a:endParaRPr lang="en-GB" sz="1200" dirty="0">
              <a:solidFill>
                <a:schemeClr val="tx1">
                  <a:alpha val="20000"/>
                </a:schemeClr>
              </a:solidFill>
            </a:endParaRPr>
          </a:p>
        </p:txBody>
      </p:sp>
      <p:sp>
        <p:nvSpPr>
          <p:cNvPr id="22" name="Rectangle 21"/>
          <p:cNvSpPr/>
          <p:nvPr/>
        </p:nvSpPr>
        <p:spPr>
          <a:xfrm>
            <a:off x="1915706" y="506506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student percentage</a:t>
            </a:r>
            <a:endParaRPr lang="en-GB" sz="1200" dirty="0">
              <a:solidFill>
                <a:schemeClr val="tx1">
                  <a:alpha val="20000"/>
                </a:schemeClr>
              </a:solidFill>
            </a:endParaRPr>
          </a:p>
        </p:txBody>
      </p:sp>
      <p:sp>
        <p:nvSpPr>
          <p:cNvPr id="23" name="Rectangle 22"/>
          <p:cNvSpPr/>
          <p:nvPr/>
        </p:nvSpPr>
        <p:spPr>
          <a:xfrm>
            <a:off x="1915706" y="5242427"/>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staff percentage</a:t>
            </a:r>
            <a:endParaRPr lang="en-GB" sz="1200" dirty="0">
              <a:solidFill>
                <a:schemeClr val="tx1">
                  <a:alpha val="20000"/>
                </a:schemeClr>
              </a:solidFill>
            </a:endParaRPr>
          </a:p>
        </p:txBody>
      </p:sp>
      <p:sp>
        <p:nvSpPr>
          <p:cNvPr id="24" name="Rectangle 23"/>
          <p:cNvSpPr/>
          <p:nvPr/>
        </p:nvSpPr>
        <p:spPr>
          <a:xfrm>
            <a:off x="1915706" y="5419790"/>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co-authorship</a:t>
            </a:r>
          </a:p>
        </p:txBody>
      </p:sp>
      <p:sp>
        <p:nvSpPr>
          <p:cNvPr id="26" name="Rectangle 25"/>
          <p:cNvSpPr/>
          <p:nvPr/>
        </p:nvSpPr>
        <p:spPr>
          <a:xfrm>
            <a:off x="1915706" y="4887693"/>
            <a:ext cx="3451605" cy="648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Industry research income to academic staff</a:t>
            </a:r>
            <a:endParaRPr lang="en-GB" sz="1200" dirty="0">
              <a:solidFill>
                <a:schemeClr val="tx1"/>
              </a:solidFill>
            </a:endParaRPr>
          </a:p>
        </p:txBody>
      </p:sp>
      <p:cxnSp>
        <p:nvCxnSpPr>
          <p:cNvPr id="29" name="Curved Connector 28"/>
          <p:cNvCxnSpPr>
            <a:stCxn id="5" idx="3"/>
            <a:endCxn id="13" idx="1"/>
          </p:cNvCxnSpPr>
          <p:nvPr/>
        </p:nvCxnSpPr>
        <p:spPr>
          <a:xfrm flipV="1">
            <a:off x="1370615" y="1808624"/>
            <a:ext cx="545090" cy="174348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3"/>
            <a:endCxn id="18" idx="1"/>
          </p:cNvCxnSpPr>
          <p:nvPr/>
        </p:nvCxnSpPr>
        <p:spPr>
          <a:xfrm flipV="1">
            <a:off x="1370615" y="3184627"/>
            <a:ext cx="545090" cy="36748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4" idx="3"/>
            <a:endCxn id="14" idx="1"/>
          </p:cNvCxnSpPr>
          <p:nvPr/>
        </p:nvCxnSpPr>
        <p:spPr>
          <a:xfrm flipV="1">
            <a:off x="1370615" y="2152027"/>
            <a:ext cx="545090" cy="293867"/>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4" idx="3"/>
            <a:endCxn id="15" idx="1"/>
          </p:cNvCxnSpPr>
          <p:nvPr/>
        </p:nvCxnSpPr>
        <p:spPr>
          <a:xfrm flipV="1">
            <a:off x="1370615" y="2366758"/>
            <a:ext cx="545090" cy="7913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 idx="3"/>
            <a:endCxn id="16" idx="1"/>
          </p:cNvCxnSpPr>
          <p:nvPr/>
        </p:nvCxnSpPr>
        <p:spPr>
          <a:xfrm>
            <a:off x="1370615" y="2445894"/>
            <a:ext cx="545090" cy="153599"/>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a:endCxn id="17" idx="1"/>
          </p:cNvCxnSpPr>
          <p:nvPr/>
        </p:nvCxnSpPr>
        <p:spPr>
          <a:xfrm>
            <a:off x="1370615" y="2445892"/>
            <a:ext cx="545090" cy="370566"/>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 idx="3"/>
            <a:endCxn id="19" idx="1"/>
          </p:cNvCxnSpPr>
          <p:nvPr/>
        </p:nvCxnSpPr>
        <p:spPr>
          <a:xfrm>
            <a:off x="1370615" y="2445892"/>
            <a:ext cx="545090" cy="1153700"/>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 idx="3"/>
            <a:endCxn id="20" idx="1"/>
          </p:cNvCxnSpPr>
          <p:nvPr/>
        </p:nvCxnSpPr>
        <p:spPr>
          <a:xfrm>
            <a:off x="1370615" y="2445894"/>
            <a:ext cx="545090" cy="14174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6" idx="3"/>
            <a:endCxn id="20" idx="1"/>
          </p:cNvCxnSpPr>
          <p:nvPr/>
        </p:nvCxnSpPr>
        <p:spPr>
          <a:xfrm flipV="1">
            <a:off x="1370615" y="3863359"/>
            <a:ext cx="545090" cy="79496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6" idx="3"/>
            <a:endCxn id="21" idx="1"/>
          </p:cNvCxnSpPr>
          <p:nvPr/>
        </p:nvCxnSpPr>
        <p:spPr>
          <a:xfrm flipV="1">
            <a:off x="1370615" y="4413328"/>
            <a:ext cx="545090" cy="24499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4" idx="3"/>
            <a:endCxn id="26" idx="1"/>
          </p:cNvCxnSpPr>
          <p:nvPr/>
        </p:nvCxnSpPr>
        <p:spPr>
          <a:xfrm>
            <a:off x="1370615" y="2445894"/>
            <a:ext cx="545090" cy="2474201"/>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4" idx="3"/>
            <a:endCxn id="22" idx="1"/>
          </p:cNvCxnSpPr>
          <p:nvPr/>
        </p:nvCxnSpPr>
        <p:spPr>
          <a:xfrm>
            <a:off x="1370615" y="2445892"/>
            <a:ext cx="545090" cy="265156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4" idx="3"/>
            <a:endCxn id="23" idx="1"/>
          </p:cNvCxnSpPr>
          <p:nvPr/>
        </p:nvCxnSpPr>
        <p:spPr>
          <a:xfrm>
            <a:off x="1370615" y="2445894"/>
            <a:ext cx="545090" cy="2828935"/>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6" idx="3"/>
            <a:endCxn id="24" idx="1"/>
          </p:cNvCxnSpPr>
          <p:nvPr/>
        </p:nvCxnSpPr>
        <p:spPr>
          <a:xfrm>
            <a:off x="1370615" y="4658325"/>
            <a:ext cx="545090" cy="7938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2403" y="1762135"/>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a:t>
            </a:r>
            <a:endParaRPr lang="en-GB" sz="1200" dirty="0">
              <a:solidFill>
                <a:schemeClr val="tx1">
                  <a:alpha val="20000"/>
                </a:schemeClr>
              </a:solidFill>
            </a:endParaRPr>
          </a:p>
        </p:txBody>
      </p:sp>
      <p:sp>
        <p:nvSpPr>
          <p:cNvPr id="73" name="Rectangle 72"/>
          <p:cNvSpPr/>
          <p:nvPr/>
        </p:nvSpPr>
        <p:spPr>
          <a:xfrm>
            <a:off x="5912402" y="2782221"/>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a:t>
            </a:r>
            <a:endParaRPr lang="en-GB" sz="1200" dirty="0">
              <a:solidFill>
                <a:schemeClr val="tx1">
                  <a:alpha val="20000"/>
                </a:schemeClr>
              </a:solidFill>
            </a:endParaRPr>
          </a:p>
        </p:txBody>
      </p:sp>
      <p:sp>
        <p:nvSpPr>
          <p:cNvPr id="74" name="Rectangle 73"/>
          <p:cNvSpPr/>
          <p:nvPr/>
        </p:nvSpPr>
        <p:spPr>
          <a:xfrm>
            <a:off x="5912403" y="3802307"/>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Citations</a:t>
            </a:r>
            <a:endParaRPr lang="en-GB" sz="1200" dirty="0">
              <a:solidFill>
                <a:schemeClr val="tx1">
                  <a:alpha val="20000"/>
                </a:schemeClr>
              </a:solidFill>
            </a:endParaRPr>
          </a:p>
        </p:txBody>
      </p:sp>
      <p:sp>
        <p:nvSpPr>
          <p:cNvPr id="75" name="Rectangle 74"/>
          <p:cNvSpPr/>
          <p:nvPr/>
        </p:nvSpPr>
        <p:spPr>
          <a:xfrm>
            <a:off x="5912401" y="4822393"/>
            <a:ext cx="1811787" cy="648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Industry income</a:t>
            </a:r>
            <a:endParaRPr lang="en-GB" sz="1200" dirty="0">
              <a:solidFill>
                <a:schemeClr val="tx1"/>
              </a:solidFill>
            </a:endParaRPr>
          </a:p>
        </p:txBody>
      </p:sp>
      <p:sp>
        <p:nvSpPr>
          <p:cNvPr id="76" name="Rectangle 75"/>
          <p:cNvSpPr/>
          <p:nvPr/>
        </p:nvSpPr>
        <p:spPr>
          <a:xfrm>
            <a:off x="5912400" y="5151280"/>
            <a:ext cx="1811787" cy="190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International outlook</a:t>
            </a:r>
            <a:endParaRPr lang="en-GB" sz="1200" dirty="0">
              <a:solidFill>
                <a:schemeClr val="tx1">
                  <a:alpha val="20000"/>
                </a:schemeClr>
              </a:solidFill>
            </a:endParaRPr>
          </a:p>
        </p:txBody>
      </p:sp>
      <p:cxnSp>
        <p:nvCxnSpPr>
          <p:cNvPr id="77" name="Curved Connector 76"/>
          <p:cNvCxnSpPr>
            <a:stCxn id="13" idx="3"/>
            <a:endCxn id="72" idx="1"/>
          </p:cNvCxnSpPr>
          <p:nvPr/>
        </p:nvCxnSpPr>
        <p:spPr>
          <a:xfrm>
            <a:off x="5367310" y="1808625"/>
            <a:ext cx="545092" cy="33151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14" idx="3"/>
            <a:endCxn id="72" idx="1"/>
          </p:cNvCxnSpPr>
          <p:nvPr/>
        </p:nvCxnSpPr>
        <p:spPr>
          <a:xfrm flipV="1">
            <a:off x="5367310" y="2140135"/>
            <a:ext cx="545092" cy="1189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15" idx="3"/>
            <a:endCxn id="72" idx="1"/>
          </p:cNvCxnSpPr>
          <p:nvPr/>
        </p:nvCxnSpPr>
        <p:spPr>
          <a:xfrm flipV="1">
            <a:off x="5367310" y="2140137"/>
            <a:ext cx="545092" cy="2266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6" idx="3"/>
            <a:endCxn id="72" idx="1"/>
          </p:cNvCxnSpPr>
          <p:nvPr/>
        </p:nvCxnSpPr>
        <p:spPr>
          <a:xfrm flipV="1">
            <a:off x="5367310" y="2140135"/>
            <a:ext cx="545092" cy="45935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7" idx="3"/>
            <a:endCxn id="72" idx="1"/>
          </p:cNvCxnSpPr>
          <p:nvPr/>
        </p:nvCxnSpPr>
        <p:spPr>
          <a:xfrm flipV="1">
            <a:off x="5367310" y="2140137"/>
            <a:ext cx="545092" cy="6763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5" name="Curved Connector 94"/>
          <p:cNvCxnSpPr>
            <a:stCxn id="18" idx="3"/>
            <a:endCxn id="73" idx="1"/>
          </p:cNvCxnSpPr>
          <p:nvPr/>
        </p:nvCxnSpPr>
        <p:spPr>
          <a:xfrm flipV="1">
            <a:off x="5367309" y="3160221"/>
            <a:ext cx="545092" cy="2440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19" idx="3"/>
            <a:endCxn id="73" idx="1"/>
          </p:cNvCxnSpPr>
          <p:nvPr/>
        </p:nvCxnSpPr>
        <p:spPr>
          <a:xfrm flipV="1">
            <a:off x="5367309" y="3160223"/>
            <a:ext cx="545092" cy="43937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Curved Connector 100"/>
          <p:cNvCxnSpPr>
            <a:stCxn id="20" idx="3"/>
            <a:endCxn id="73" idx="1"/>
          </p:cNvCxnSpPr>
          <p:nvPr/>
        </p:nvCxnSpPr>
        <p:spPr>
          <a:xfrm flipV="1">
            <a:off x="5367309" y="3160221"/>
            <a:ext cx="545092" cy="70313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21" idx="3"/>
            <a:endCxn id="74" idx="1"/>
          </p:cNvCxnSpPr>
          <p:nvPr/>
        </p:nvCxnSpPr>
        <p:spPr>
          <a:xfrm flipV="1">
            <a:off x="5367310" y="4180309"/>
            <a:ext cx="545092" cy="233019"/>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26" idx="3"/>
            <a:endCxn id="75" idx="1"/>
          </p:cNvCxnSpPr>
          <p:nvPr/>
        </p:nvCxnSpPr>
        <p:spPr>
          <a:xfrm flipV="1">
            <a:off x="5367311" y="4854793"/>
            <a:ext cx="545091" cy="65300"/>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22" idx="3"/>
            <a:endCxn id="76" idx="1"/>
          </p:cNvCxnSpPr>
          <p:nvPr/>
        </p:nvCxnSpPr>
        <p:spPr>
          <a:xfrm>
            <a:off x="5367309" y="5097460"/>
            <a:ext cx="545090" cy="14922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23" idx="3"/>
            <a:endCxn id="76" idx="1"/>
          </p:cNvCxnSpPr>
          <p:nvPr/>
        </p:nvCxnSpPr>
        <p:spPr>
          <a:xfrm flipV="1">
            <a:off x="5367309" y="5246682"/>
            <a:ext cx="545090" cy="2814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9" name="Curved Connector 118"/>
          <p:cNvCxnSpPr>
            <a:stCxn id="24" idx="3"/>
            <a:endCxn id="76" idx="1"/>
          </p:cNvCxnSpPr>
          <p:nvPr/>
        </p:nvCxnSpPr>
        <p:spPr>
          <a:xfrm flipV="1">
            <a:off x="5367309" y="5246680"/>
            <a:ext cx="545090" cy="20551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8269279" y="2645113"/>
            <a:ext cx="1440309" cy="1813988"/>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200" dirty="0" smtClean="0">
                <a:solidFill>
                  <a:schemeClr val="tx1"/>
                </a:solidFill>
              </a:rPr>
              <a:t>World University Ranking</a:t>
            </a:r>
            <a:endParaRPr lang="en-GB" sz="1200" dirty="0">
              <a:solidFill>
                <a:schemeClr val="tx1"/>
              </a:solidFill>
            </a:endParaRPr>
          </a:p>
        </p:txBody>
      </p:sp>
      <p:cxnSp>
        <p:nvCxnSpPr>
          <p:cNvPr id="124" name="Curved Connector 123"/>
          <p:cNvCxnSpPr>
            <a:stCxn id="72" idx="3"/>
            <a:endCxn id="123" idx="1"/>
          </p:cNvCxnSpPr>
          <p:nvPr/>
        </p:nvCxnSpPr>
        <p:spPr>
          <a:xfrm>
            <a:off x="7724189" y="2140135"/>
            <a:ext cx="545090" cy="1411972"/>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8" name="Curved Connector 127"/>
          <p:cNvCxnSpPr>
            <a:stCxn id="73" idx="3"/>
            <a:endCxn id="123" idx="1"/>
          </p:cNvCxnSpPr>
          <p:nvPr/>
        </p:nvCxnSpPr>
        <p:spPr>
          <a:xfrm>
            <a:off x="7724189" y="3160221"/>
            <a:ext cx="545091" cy="3918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74" idx="3"/>
            <a:endCxn id="123" idx="1"/>
          </p:cNvCxnSpPr>
          <p:nvPr/>
        </p:nvCxnSpPr>
        <p:spPr>
          <a:xfrm flipV="1">
            <a:off x="7724189" y="3552107"/>
            <a:ext cx="545090" cy="6282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75" idx="3"/>
            <a:endCxn id="123" idx="1"/>
          </p:cNvCxnSpPr>
          <p:nvPr/>
        </p:nvCxnSpPr>
        <p:spPr>
          <a:xfrm flipV="1">
            <a:off x="7724187" y="3552107"/>
            <a:ext cx="545092" cy="1302686"/>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7" name="Curved Connector 136"/>
          <p:cNvCxnSpPr>
            <a:stCxn id="76" idx="3"/>
            <a:endCxn id="123" idx="1"/>
          </p:cNvCxnSpPr>
          <p:nvPr/>
        </p:nvCxnSpPr>
        <p:spPr>
          <a:xfrm flipV="1">
            <a:off x="7724187" y="3552109"/>
            <a:ext cx="545092" cy="169457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3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International Outlook</a:t>
            </a:r>
            <a:endParaRPr lang="en-US" sz="2400" dirty="0"/>
          </a:p>
        </p:txBody>
      </p:sp>
      <p:sp>
        <p:nvSpPr>
          <p:cNvPr id="4" name="Rectangle 3"/>
          <p:cNvSpPr/>
          <p:nvPr/>
        </p:nvSpPr>
        <p:spPr>
          <a:xfrm>
            <a:off x="335736" y="2079003"/>
            <a:ext cx="1034879"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Portal</a:t>
            </a:r>
            <a:endParaRPr lang="en-GB" sz="1200" dirty="0">
              <a:solidFill>
                <a:schemeClr val="tx1"/>
              </a:solidFill>
            </a:endParaRPr>
          </a:p>
        </p:txBody>
      </p:sp>
      <p:sp>
        <p:nvSpPr>
          <p:cNvPr id="5" name="Rectangle 4"/>
          <p:cNvSpPr/>
          <p:nvPr/>
        </p:nvSpPr>
        <p:spPr>
          <a:xfrm>
            <a:off x="344276" y="3185219"/>
            <a:ext cx="1026339" cy="733778"/>
          </a:xfrm>
          <a:prstGeom prst="rect">
            <a:avLst/>
          </a:prstGeom>
          <a:solidFill>
            <a:schemeClr val="accent1">
              <a:lumMod val="40000"/>
              <a:lumOff val="60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alpha val="10000"/>
                  </a:schemeClr>
                </a:solidFill>
              </a:rPr>
              <a:t>Reputation</a:t>
            </a:r>
            <a:r>
              <a:rPr lang="en-GB" sz="1200" dirty="0" smtClean="0">
                <a:solidFill>
                  <a:schemeClr val="tx1"/>
                </a:solidFill>
              </a:rPr>
              <a:t> </a:t>
            </a:r>
            <a:r>
              <a:rPr lang="en-GB" sz="1200" dirty="0" smtClean="0">
                <a:solidFill>
                  <a:schemeClr val="tx1">
                    <a:alpha val="10000"/>
                  </a:schemeClr>
                </a:solidFill>
              </a:rPr>
              <a:t>survey</a:t>
            </a:r>
            <a:endParaRPr lang="en-GB" sz="1200" dirty="0">
              <a:solidFill>
                <a:schemeClr val="tx1">
                  <a:alpha val="10000"/>
                </a:schemeClr>
              </a:solidFill>
            </a:endParaRPr>
          </a:p>
        </p:txBody>
      </p:sp>
      <p:sp>
        <p:nvSpPr>
          <p:cNvPr id="6" name="Rectangle 5"/>
          <p:cNvSpPr/>
          <p:nvPr/>
        </p:nvSpPr>
        <p:spPr>
          <a:xfrm>
            <a:off x="365622" y="4291434"/>
            <a:ext cx="1004993" cy="733778"/>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Scopus</a:t>
            </a:r>
            <a:endParaRPr lang="en-GB" sz="1200" dirty="0">
              <a:solidFill>
                <a:schemeClr val="tx1"/>
              </a:solidFill>
            </a:endParaRPr>
          </a:p>
        </p:txBody>
      </p:sp>
      <p:sp>
        <p:nvSpPr>
          <p:cNvPr id="13" name="Rectangle 12"/>
          <p:cNvSpPr/>
          <p:nvPr/>
        </p:nvSpPr>
        <p:spPr>
          <a:xfrm>
            <a:off x="1915706" y="1619624"/>
            <a:ext cx="3451605" cy="3780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 reputation</a:t>
            </a:r>
            <a:endParaRPr lang="en-GB" sz="1200" dirty="0">
              <a:solidFill>
                <a:schemeClr val="tx1">
                  <a:alpha val="20000"/>
                </a:schemeClr>
              </a:solidFill>
            </a:endParaRPr>
          </a:p>
        </p:txBody>
      </p:sp>
      <p:sp>
        <p:nvSpPr>
          <p:cNvPr id="14" name="Rectangle 13"/>
          <p:cNvSpPr/>
          <p:nvPr/>
        </p:nvSpPr>
        <p:spPr>
          <a:xfrm>
            <a:off x="1915706" y="2094425"/>
            <a:ext cx="3451605" cy="115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Staff to student ratio</a:t>
            </a:r>
            <a:endParaRPr lang="en-GB" sz="1200" dirty="0">
              <a:solidFill>
                <a:schemeClr val="tx1">
                  <a:alpha val="20000"/>
                </a:schemeClr>
              </a:solidFill>
            </a:endParaRPr>
          </a:p>
        </p:txBody>
      </p:sp>
      <p:sp>
        <p:nvSpPr>
          <p:cNvPr id="15" name="Rectangle 14"/>
          <p:cNvSpPr/>
          <p:nvPr/>
        </p:nvSpPr>
        <p:spPr>
          <a:xfrm>
            <a:off x="1915706" y="23379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to Bachelor awarded ratio</a:t>
            </a:r>
            <a:endParaRPr lang="en-GB" sz="1200" dirty="0">
              <a:solidFill>
                <a:schemeClr val="tx1">
                  <a:alpha val="20000"/>
                </a:schemeClr>
              </a:solidFill>
            </a:endParaRPr>
          </a:p>
        </p:txBody>
      </p:sp>
      <p:sp>
        <p:nvSpPr>
          <p:cNvPr id="16" name="Rectangle 15"/>
          <p:cNvSpPr/>
          <p:nvPr/>
        </p:nvSpPr>
        <p:spPr>
          <a:xfrm>
            <a:off x="1915706" y="2523891"/>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Doctorates awarded to academic staff ratio</a:t>
            </a:r>
            <a:endParaRPr lang="en-GB" sz="1200" dirty="0">
              <a:solidFill>
                <a:schemeClr val="tx1">
                  <a:alpha val="20000"/>
                </a:schemeClr>
              </a:solidFill>
            </a:endParaRPr>
          </a:p>
        </p:txBody>
      </p:sp>
      <p:sp>
        <p:nvSpPr>
          <p:cNvPr id="17" name="Rectangle 16"/>
          <p:cNvSpPr/>
          <p:nvPr/>
        </p:nvSpPr>
        <p:spPr>
          <a:xfrm>
            <a:off x="1915706" y="2787658"/>
            <a:ext cx="3451605" cy="57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Institution income to academic staff</a:t>
            </a:r>
            <a:endParaRPr lang="en-GB" sz="1200" dirty="0">
              <a:solidFill>
                <a:schemeClr val="tx1">
                  <a:alpha val="20000"/>
                </a:schemeClr>
              </a:solidFill>
            </a:endParaRPr>
          </a:p>
        </p:txBody>
      </p:sp>
      <p:sp>
        <p:nvSpPr>
          <p:cNvPr id="18" name="Rectangle 17"/>
          <p:cNvSpPr/>
          <p:nvPr/>
        </p:nvSpPr>
        <p:spPr>
          <a:xfrm>
            <a:off x="1915706" y="2957825"/>
            <a:ext cx="3451605" cy="45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reputation</a:t>
            </a:r>
            <a:endParaRPr lang="en-GB" sz="1200" dirty="0">
              <a:solidFill>
                <a:schemeClr val="tx1">
                  <a:alpha val="20000"/>
                </a:schemeClr>
              </a:solidFill>
            </a:endParaRPr>
          </a:p>
        </p:txBody>
      </p:sp>
      <p:sp>
        <p:nvSpPr>
          <p:cNvPr id="19" name="Rectangle 18"/>
          <p:cNvSpPr/>
          <p:nvPr/>
        </p:nvSpPr>
        <p:spPr>
          <a:xfrm>
            <a:off x="1915706" y="3523992"/>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 income to academic staff ratio</a:t>
            </a:r>
            <a:endParaRPr lang="en-GB" sz="1200" dirty="0">
              <a:solidFill>
                <a:schemeClr val="tx1">
                  <a:alpha val="20000"/>
                </a:schemeClr>
              </a:solidFill>
            </a:endParaRPr>
          </a:p>
        </p:txBody>
      </p:sp>
      <p:sp>
        <p:nvSpPr>
          <p:cNvPr id="20" name="Rectangle 19"/>
          <p:cNvSpPr/>
          <p:nvPr/>
        </p:nvSpPr>
        <p:spPr>
          <a:xfrm>
            <a:off x="1915706" y="3787759"/>
            <a:ext cx="3451605" cy="1512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Paper to academic staff ratio</a:t>
            </a:r>
            <a:endParaRPr lang="en-GB" sz="1200" dirty="0">
              <a:solidFill>
                <a:schemeClr val="tx1">
                  <a:alpha val="20000"/>
                </a:schemeClr>
              </a:solidFill>
            </a:endParaRPr>
          </a:p>
        </p:txBody>
      </p:sp>
      <p:sp>
        <p:nvSpPr>
          <p:cNvPr id="21" name="Rectangle 20"/>
          <p:cNvSpPr/>
          <p:nvPr/>
        </p:nvSpPr>
        <p:spPr>
          <a:xfrm>
            <a:off x="1915706" y="4051526"/>
            <a:ext cx="3451605" cy="7236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 impact</a:t>
            </a:r>
            <a:endParaRPr lang="en-GB" sz="1200" dirty="0">
              <a:solidFill>
                <a:schemeClr val="tx1">
                  <a:alpha val="20000"/>
                </a:schemeClr>
              </a:solidFill>
            </a:endParaRPr>
          </a:p>
        </p:txBody>
      </p:sp>
      <p:sp>
        <p:nvSpPr>
          <p:cNvPr id="22" name="Rectangle 21"/>
          <p:cNvSpPr/>
          <p:nvPr/>
        </p:nvSpPr>
        <p:spPr>
          <a:xfrm>
            <a:off x="1915706" y="5065060"/>
            <a:ext cx="3451605" cy="648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International student percentage</a:t>
            </a:r>
            <a:endParaRPr lang="en-GB" sz="1200" dirty="0">
              <a:solidFill>
                <a:schemeClr val="tx1"/>
              </a:solidFill>
            </a:endParaRPr>
          </a:p>
        </p:txBody>
      </p:sp>
      <p:sp>
        <p:nvSpPr>
          <p:cNvPr id="23" name="Rectangle 22"/>
          <p:cNvSpPr/>
          <p:nvPr/>
        </p:nvSpPr>
        <p:spPr>
          <a:xfrm>
            <a:off x="1915706" y="5242427"/>
            <a:ext cx="3451605" cy="648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International staff percentage</a:t>
            </a:r>
            <a:endParaRPr lang="en-GB" sz="1200" dirty="0">
              <a:solidFill>
                <a:schemeClr val="tx1"/>
              </a:solidFill>
            </a:endParaRPr>
          </a:p>
        </p:txBody>
      </p:sp>
      <p:sp>
        <p:nvSpPr>
          <p:cNvPr id="24" name="Rectangle 23"/>
          <p:cNvSpPr/>
          <p:nvPr/>
        </p:nvSpPr>
        <p:spPr>
          <a:xfrm>
            <a:off x="1915706" y="5419790"/>
            <a:ext cx="3451605" cy="648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International co-authorship</a:t>
            </a:r>
          </a:p>
        </p:txBody>
      </p:sp>
      <p:sp>
        <p:nvSpPr>
          <p:cNvPr id="26" name="Rectangle 25"/>
          <p:cNvSpPr/>
          <p:nvPr/>
        </p:nvSpPr>
        <p:spPr>
          <a:xfrm>
            <a:off x="1915706" y="4887693"/>
            <a:ext cx="3451605" cy="64800"/>
          </a:xfrm>
          <a:prstGeom prst="rect">
            <a:avLst/>
          </a:prstGeom>
          <a:solidFill>
            <a:schemeClr val="accent2">
              <a:lumMod val="40000"/>
              <a:lumOff val="6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research income to academic staff</a:t>
            </a:r>
            <a:endParaRPr lang="en-GB" sz="1200" dirty="0">
              <a:solidFill>
                <a:schemeClr val="tx1">
                  <a:alpha val="20000"/>
                </a:schemeClr>
              </a:solidFill>
            </a:endParaRPr>
          </a:p>
        </p:txBody>
      </p:sp>
      <p:cxnSp>
        <p:nvCxnSpPr>
          <p:cNvPr id="29" name="Curved Connector 28"/>
          <p:cNvCxnSpPr>
            <a:stCxn id="5" idx="3"/>
            <a:endCxn id="13" idx="1"/>
          </p:cNvCxnSpPr>
          <p:nvPr/>
        </p:nvCxnSpPr>
        <p:spPr>
          <a:xfrm flipV="1">
            <a:off x="1370615" y="1808624"/>
            <a:ext cx="545090" cy="174348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3"/>
            <a:endCxn id="18" idx="1"/>
          </p:cNvCxnSpPr>
          <p:nvPr/>
        </p:nvCxnSpPr>
        <p:spPr>
          <a:xfrm flipV="1">
            <a:off x="1370615" y="3184627"/>
            <a:ext cx="545090" cy="36748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4" idx="3"/>
            <a:endCxn id="14" idx="1"/>
          </p:cNvCxnSpPr>
          <p:nvPr/>
        </p:nvCxnSpPr>
        <p:spPr>
          <a:xfrm flipV="1">
            <a:off x="1370615" y="2152027"/>
            <a:ext cx="545090" cy="293867"/>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4" idx="3"/>
            <a:endCxn id="15" idx="1"/>
          </p:cNvCxnSpPr>
          <p:nvPr/>
        </p:nvCxnSpPr>
        <p:spPr>
          <a:xfrm flipV="1">
            <a:off x="1370615" y="2366758"/>
            <a:ext cx="545090" cy="79134"/>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 idx="3"/>
            <a:endCxn id="16" idx="1"/>
          </p:cNvCxnSpPr>
          <p:nvPr/>
        </p:nvCxnSpPr>
        <p:spPr>
          <a:xfrm>
            <a:off x="1370615" y="2445894"/>
            <a:ext cx="545090" cy="153599"/>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a:endCxn id="17" idx="1"/>
          </p:cNvCxnSpPr>
          <p:nvPr/>
        </p:nvCxnSpPr>
        <p:spPr>
          <a:xfrm>
            <a:off x="1370615" y="2445892"/>
            <a:ext cx="545090" cy="370566"/>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 idx="3"/>
            <a:endCxn id="19" idx="1"/>
          </p:cNvCxnSpPr>
          <p:nvPr/>
        </p:nvCxnSpPr>
        <p:spPr>
          <a:xfrm>
            <a:off x="1370615" y="2445892"/>
            <a:ext cx="545090" cy="1153700"/>
          </a:xfrm>
          <a:prstGeom prst="curvedConnector3">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 idx="3"/>
            <a:endCxn id="20" idx="1"/>
          </p:cNvCxnSpPr>
          <p:nvPr/>
        </p:nvCxnSpPr>
        <p:spPr>
          <a:xfrm>
            <a:off x="1370615" y="2445894"/>
            <a:ext cx="545090" cy="141746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6" idx="3"/>
            <a:endCxn id="20" idx="1"/>
          </p:cNvCxnSpPr>
          <p:nvPr/>
        </p:nvCxnSpPr>
        <p:spPr>
          <a:xfrm flipV="1">
            <a:off x="1370615" y="3863359"/>
            <a:ext cx="545090" cy="79496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6" idx="3"/>
            <a:endCxn id="21" idx="1"/>
          </p:cNvCxnSpPr>
          <p:nvPr/>
        </p:nvCxnSpPr>
        <p:spPr>
          <a:xfrm flipV="1">
            <a:off x="1370615" y="4413328"/>
            <a:ext cx="545090" cy="244997"/>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4" idx="3"/>
            <a:endCxn id="26" idx="1"/>
          </p:cNvCxnSpPr>
          <p:nvPr/>
        </p:nvCxnSpPr>
        <p:spPr>
          <a:xfrm>
            <a:off x="1370615" y="2445894"/>
            <a:ext cx="545090" cy="247420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4" idx="3"/>
            <a:endCxn id="22" idx="1"/>
          </p:cNvCxnSpPr>
          <p:nvPr/>
        </p:nvCxnSpPr>
        <p:spPr>
          <a:xfrm>
            <a:off x="1370615" y="2445892"/>
            <a:ext cx="545090" cy="2651568"/>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4" idx="3"/>
            <a:endCxn id="23" idx="1"/>
          </p:cNvCxnSpPr>
          <p:nvPr/>
        </p:nvCxnSpPr>
        <p:spPr>
          <a:xfrm>
            <a:off x="1370615" y="2445894"/>
            <a:ext cx="545090" cy="2828935"/>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6" idx="3"/>
            <a:endCxn id="24" idx="1"/>
          </p:cNvCxnSpPr>
          <p:nvPr/>
        </p:nvCxnSpPr>
        <p:spPr>
          <a:xfrm>
            <a:off x="1370615" y="4658325"/>
            <a:ext cx="545090" cy="793867"/>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2403" y="1762135"/>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Teaching</a:t>
            </a:r>
            <a:endParaRPr lang="en-GB" sz="1200" dirty="0">
              <a:solidFill>
                <a:schemeClr val="tx1">
                  <a:alpha val="20000"/>
                </a:schemeClr>
              </a:solidFill>
            </a:endParaRPr>
          </a:p>
        </p:txBody>
      </p:sp>
      <p:sp>
        <p:nvSpPr>
          <p:cNvPr id="73" name="Rectangle 72"/>
          <p:cNvSpPr/>
          <p:nvPr/>
        </p:nvSpPr>
        <p:spPr>
          <a:xfrm>
            <a:off x="5912402" y="2782221"/>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Research</a:t>
            </a:r>
            <a:endParaRPr lang="en-GB" sz="1200" dirty="0">
              <a:solidFill>
                <a:schemeClr val="tx1">
                  <a:alpha val="20000"/>
                </a:schemeClr>
              </a:solidFill>
            </a:endParaRPr>
          </a:p>
        </p:txBody>
      </p:sp>
      <p:sp>
        <p:nvSpPr>
          <p:cNvPr id="74" name="Rectangle 73"/>
          <p:cNvSpPr/>
          <p:nvPr/>
        </p:nvSpPr>
        <p:spPr>
          <a:xfrm>
            <a:off x="5912403" y="3802307"/>
            <a:ext cx="1811787" cy="7560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Citations</a:t>
            </a:r>
            <a:endParaRPr lang="en-GB" sz="1200" dirty="0">
              <a:solidFill>
                <a:schemeClr val="tx1">
                  <a:alpha val="20000"/>
                </a:schemeClr>
              </a:solidFill>
            </a:endParaRPr>
          </a:p>
        </p:txBody>
      </p:sp>
      <p:sp>
        <p:nvSpPr>
          <p:cNvPr id="75" name="Rectangle 74"/>
          <p:cNvSpPr/>
          <p:nvPr/>
        </p:nvSpPr>
        <p:spPr>
          <a:xfrm>
            <a:off x="5912401" y="4822393"/>
            <a:ext cx="1811787" cy="64800"/>
          </a:xfrm>
          <a:prstGeom prst="rect">
            <a:avLst/>
          </a:prstGeom>
          <a:solidFill>
            <a:schemeClr val="accent4">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alpha val="20000"/>
                  </a:schemeClr>
                </a:solidFill>
              </a:rPr>
              <a:t>Industry income</a:t>
            </a:r>
            <a:endParaRPr lang="en-GB" sz="1200" dirty="0">
              <a:solidFill>
                <a:schemeClr val="tx1">
                  <a:alpha val="20000"/>
                </a:schemeClr>
              </a:solidFill>
            </a:endParaRPr>
          </a:p>
        </p:txBody>
      </p:sp>
      <p:sp>
        <p:nvSpPr>
          <p:cNvPr id="76" name="Rectangle 75"/>
          <p:cNvSpPr/>
          <p:nvPr/>
        </p:nvSpPr>
        <p:spPr>
          <a:xfrm>
            <a:off x="5912400" y="5151280"/>
            <a:ext cx="1811787" cy="1908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dirty="0" smtClean="0">
                <a:solidFill>
                  <a:schemeClr val="tx1"/>
                </a:solidFill>
              </a:rPr>
              <a:t>International outlook</a:t>
            </a:r>
            <a:endParaRPr lang="en-GB" sz="1200" dirty="0">
              <a:solidFill>
                <a:schemeClr val="tx1"/>
              </a:solidFill>
            </a:endParaRPr>
          </a:p>
        </p:txBody>
      </p:sp>
      <p:cxnSp>
        <p:nvCxnSpPr>
          <p:cNvPr id="77" name="Curved Connector 76"/>
          <p:cNvCxnSpPr>
            <a:stCxn id="13" idx="3"/>
            <a:endCxn id="72" idx="1"/>
          </p:cNvCxnSpPr>
          <p:nvPr/>
        </p:nvCxnSpPr>
        <p:spPr>
          <a:xfrm>
            <a:off x="5367310" y="1808625"/>
            <a:ext cx="545092" cy="33151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14" idx="3"/>
            <a:endCxn id="72" idx="1"/>
          </p:cNvCxnSpPr>
          <p:nvPr/>
        </p:nvCxnSpPr>
        <p:spPr>
          <a:xfrm flipV="1">
            <a:off x="5367310" y="2140135"/>
            <a:ext cx="545092" cy="1189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15" idx="3"/>
            <a:endCxn id="72" idx="1"/>
          </p:cNvCxnSpPr>
          <p:nvPr/>
        </p:nvCxnSpPr>
        <p:spPr>
          <a:xfrm flipV="1">
            <a:off x="5367310" y="2140137"/>
            <a:ext cx="545092" cy="2266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6" idx="3"/>
            <a:endCxn id="72" idx="1"/>
          </p:cNvCxnSpPr>
          <p:nvPr/>
        </p:nvCxnSpPr>
        <p:spPr>
          <a:xfrm flipV="1">
            <a:off x="5367310" y="2140135"/>
            <a:ext cx="545092" cy="45935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7" idx="3"/>
            <a:endCxn id="72" idx="1"/>
          </p:cNvCxnSpPr>
          <p:nvPr/>
        </p:nvCxnSpPr>
        <p:spPr>
          <a:xfrm flipV="1">
            <a:off x="5367310" y="2140137"/>
            <a:ext cx="545092" cy="676323"/>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5" name="Curved Connector 94"/>
          <p:cNvCxnSpPr>
            <a:stCxn id="18" idx="3"/>
            <a:endCxn id="73" idx="1"/>
          </p:cNvCxnSpPr>
          <p:nvPr/>
        </p:nvCxnSpPr>
        <p:spPr>
          <a:xfrm flipV="1">
            <a:off x="5367309" y="3160221"/>
            <a:ext cx="545092" cy="24404"/>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19" idx="3"/>
            <a:endCxn id="73" idx="1"/>
          </p:cNvCxnSpPr>
          <p:nvPr/>
        </p:nvCxnSpPr>
        <p:spPr>
          <a:xfrm flipV="1">
            <a:off x="5367309" y="3160223"/>
            <a:ext cx="545092" cy="439371"/>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Curved Connector 100"/>
          <p:cNvCxnSpPr>
            <a:stCxn id="20" idx="3"/>
            <a:endCxn id="73" idx="1"/>
          </p:cNvCxnSpPr>
          <p:nvPr/>
        </p:nvCxnSpPr>
        <p:spPr>
          <a:xfrm flipV="1">
            <a:off x="5367309" y="3160221"/>
            <a:ext cx="545092" cy="703138"/>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21" idx="3"/>
            <a:endCxn id="74" idx="1"/>
          </p:cNvCxnSpPr>
          <p:nvPr/>
        </p:nvCxnSpPr>
        <p:spPr>
          <a:xfrm flipV="1">
            <a:off x="5367310" y="4180309"/>
            <a:ext cx="545092" cy="233019"/>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0" name="Curved Connector 109"/>
          <p:cNvCxnSpPr>
            <a:stCxn id="26" idx="3"/>
            <a:endCxn id="75" idx="1"/>
          </p:cNvCxnSpPr>
          <p:nvPr/>
        </p:nvCxnSpPr>
        <p:spPr>
          <a:xfrm flipV="1">
            <a:off x="5367311" y="4854793"/>
            <a:ext cx="545091" cy="653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22" idx="3"/>
            <a:endCxn id="76" idx="1"/>
          </p:cNvCxnSpPr>
          <p:nvPr/>
        </p:nvCxnSpPr>
        <p:spPr>
          <a:xfrm>
            <a:off x="5367309" y="5097460"/>
            <a:ext cx="545090" cy="149220"/>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23" idx="3"/>
            <a:endCxn id="76" idx="1"/>
          </p:cNvCxnSpPr>
          <p:nvPr/>
        </p:nvCxnSpPr>
        <p:spPr>
          <a:xfrm flipV="1">
            <a:off x="5367309" y="5246682"/>
            <a:ext cx="545090" cy="28147"/>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9" name="Curved Connector 118"/>
          <p:cNvCxnSpPr>
            <a:stCxn id="24" idx="3"/>
            <a:endCxn id="76" idx="1"/>
          </p:cNvCxnSpPr>
          <p:nvPr/>
        </p:nvCxnSpPr>
        <p:spPr>
          <a:xfrm flipV="1">
            <a:off x="5367309" y="5246680"/>
            <a:ext cx="545090" cy="205510"/>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8269279" y="2645113"/>
            <a:ext cx="1440309" cy="1813988"/>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200" dirty="0" smtClean="0">
                <a:solidFill>
                  <a:schemeClr val="tx1"/>
                </a:solidFill>
              </a:rPr>
              <a:t>World University Ranking</a:t>
            </a:r>
            <a:endParaRPr lang="en-GB" sz="1200" dirty="0">
              <a:solidFill>
                <a:schemeClr val="tx1"/>
              </a:solidFill>
            </a:endParaRPr>
          </a:p>
        </p:txBody>
      </p:sp>
      <p:cxnSp>
        <p:nvCxnSpPr>
          <p:cNvPr id="124" name="Curved Connector 123"/>
          <p:cNvCxnSpPr>
            <a:stCxn id="72" idx="3"/>
            <a:endCxn id="123" idx="1"/>
          </p:cNvCxnSpPr>
          <p:nvPr/>
        </p:nvCxnSpPr>
        <p:spPr>
          <a:xfrm>
            <a:off x="7724189" y="2140135"/>
            <a:ext cx="545090" cy="1411972"/>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8" name="Curved Connector 127"/>
          <p:cNvCxnSpPr>
            <a:stCxn id="73" idx="3"/>
            <a:endCxn id="123" idx="1"/>
          </p:cNvCxnSpPr>
          <p:nvPr/>
        </p:nvCxnSpPr>
        <p:spPr>
          <a:xfrm>
            <a:off x="7724189" y="3160221"/>
            <a:ext cx="545091" cy="3918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74" idx="3"/>
            <a:endCxn id="123" idx="1"/>
          </p:cNvCxnSpPr>
          <p:nvPr/>
        </p:nvCxnSpPr>
        <p:spPr>
          <a:xfrm flipV="1">
            <a:off x="7724189" y="3552107"/>
            <a:ext cx="545090" cy="628200"/>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75" idx="3"/>
            <a:endCxn id="123" idx="1"/>
          </p:cNvCxnSpPr>
          <p:nvPr/>
        </p:nvCxnSpPr>
        <p:spPr>
          <a:xfrm flipV="1">
            <a:off x="7724187" y="3552107"/>
            <a:ext cx="545092" cy="1302686"/>
          </a:xfrm>
          <a:prstGeom prst="curvedConnector3">
            <a:avLst>
              <a:gd name="adj1" fmla="val 50000"/>
            </a:avLst>
          </a:prstGeom>
          <a:ln w="88900">
            <a:solidFill>
              <a:schemeClr val="bg2">
                <a:lumMod val="75000"/>
                <a:alpha val="1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7" name="Curved Connector 136"/>
          <p:cNvCxnSpPr>
            <a:stCxn id="76" idx="3"/>
            <a:endCxn id="123" idx="1"/>
          </p:cNvCxnSpPr>
          <p:nvPr/>
        </p:nvCxnSpPr>
        <p:spPr>
          <a:xfrm flipV="1">
            <a:off x="7724187" y="3552109"/>
            <a:ext cx="545092" cy="1694573"/>
          </a:xfrm>
          <a:prstGeom prst="curvedConnector3">
            <a:avLst>
              <a:gd name="adj1" fmla="val 50000"/>
            </a:avLst>
          </a:prstGeom>
          <a:ln w="88900">
            <a:solidFill>
              <a:schemeClr val="bg2">
                <a:lumMod val="75000"/>
                <a:alpha val="80000"/>
              </a:scheme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53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2127716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787400"/>
            <a:ext cx="9080500" cy="876300"/>
          </a:xfrm>
          <a:prstGeom prst="rect">
            <a:avLst/>
          </a:prstGeom>
        </p:spPr>
        <p:txBody>
          <a:bodyPr>
            <a:normAutofit/>
          </a:bodyPr>
          <a:lstStyle/>
          <a:p>
            <a:r>
              <a:rPr lang="en-US" sz="3600" dirty="0" smtClean="0">
                <a:latin typeface="+mn-lt"/>
              </a:rPr>
              <a:t>Thirteen metrics</a:t>
            </a:r>
            <a:endParaRPr lang="en-US" sz="3600"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3510839309"/>
              </p:ext>
            </p:extLst>
          </p:nvPr>
        </p:nvGraphicFramePr>
        <p:xfrm>
          <a:off x="354674" y="1509182"/>
          <a:ext cx="9196656" cy="4269940"/>
        </p:xfrm>
        <a:graphic>
          <a:graphicData uri="http://schemas.openxmlformats.org/drawingml/2006/table">
            <a:tbl>
              <a:tblPr firstRow="1" bandRow="1">
                <a:tableStyleId>{5C22544A-7EE6-4342-B048-85BDC9FD1C3A}</a:tableStyleId>
              </a:tblPr>
              <a:tblGrid>
                <a:gridCol w="656904">
                  <a:extLst>
                    <a:ext uri="{9D8B030D-6E8A-4147-A177-3AD203B41FA5}">
                      <a16:colId xmlns:a16="http://schemas.microsoft.com/office/drawing/2014/main" val="20000"/>
                    </a:ext>
                  </a:extLst>
                </a:gridCol>
                <a:gridCol w="656904">
                  <a:extLst>
                    <a:ext uri="{9D8B030D-6E8A-4147-A177-3AD203B41FA5}">
                      <a16:colId xmlns:a16="http://schemas.microsoft.com/office/drawing/2014/main" val="20001"/>
                    </a:ext>
                  </a:extLst>
                </a:gridCol>
                <a:gridCol w="656904">
                  <a:extLst>
                    <a:ext uri="{9D8B030D-6E8A-4147-A177-3AD203B41FA5}">
                      <a16:colId xmlns:a16="http://schemas.microsoft.com/office/drawing/2014/main" val="20002"/>
                    </a:ext>
                  </a:extLst>
                </a:gridCol>
                <a:gridCol w="656904">
                  <a:extLst>
                    <a:ext uri="{9D8B030D-6E8A-4147-A177-3AD203B41FA5}">
                      <a16:colId xmlns:a16="http://schemas.microsoft.com/office/drawing/2014/main" val="20003"/>
                    </a:ext>
                  </a:extLst>
                </a:gridCol>
                <a:gridCol w="656904">
                  <a:extLst>
                    <a:ext uri="{9D8B030D-6E8A-4147-A177-3AD203B41FA5}">
                      <a16:colId xmlns:a16="http://schemas.microsoft.com/office/drawing/2014/main" val="20004"/>
                    </a:ext>
                  </a:extLst>
                </a:gridCol>
                <a:gridCol w="656904">
                  <a:extLst>
                    <a:ext uri="{9D8B030D-6E8A-4147-A177-3AD203B41FA5}">
                      <a16:colId xmlns:a16="http://schemas.microsoft.com/office/drawing/2014/main" val="20005"/>
                    </a:ext>
                  </a:extLst>
                </a:gridCol>
                <a:gridCol w="656904">
                  <a:extLst>
                    <a:ext uri="{9D8B030D-6E8A-4147-A177-3AD203B41FA5}">
                      <a16:colId xmlns:a16="http://schemas.microsoft.com/office/drawing/2014/main" val="20006"/>
                    </a:ext>
                  </a:extLst>
                </a:gridCol>
                <a:gridCol w="656904">
                  <a:extLst>
                    <a:ext uri="{9D8B030D-6E8A-4147-A177-3AD203B41FA5}">
                      <a16:colId xmlns:a16="http://schemas.microsoft.com/office/drawing/2014/main" val="20007"/>
                    </a:ext>
                  </a:extLst>
                </a:gridCol>
                <a:gridCol w="656904">
                  <a:extLst>
                    <a:ext uri="{9D8B030D-6E8A-4147-A177-3AD203B41FA5}">
                      <a16:colId xmlns:a16="http://schemas.microsoft.com/office/drawing/2014/main" val="20008"/>
                    </a:ext>
                  </a:extLst>
                </a:gridCol>
                <a:gridCol w="656904">
                  <a:extLst>
                    <a:ext uri="{9D8B030D-6E8A-4147-A177-3AD203B41FA5}">
                      <a16:colId xmlns:a16="http://schemas.microsoft.com/office/drawing/2014/main" val="20009"/>
                    </a:ext>
                  </a:extLst>
                </a:gridCol>
                <a:gridCol w="656904">
                  <a:extLst>
                    <a:ext uri="{9D8B030D-6E8A-4147-A177-3AD203B41FA5}">
                      <a16:colId xmlns:a16="http://schemas.microsoft.com/office/drawing/2014/main" val="20010"/>
                    </a:ext>
                  </a:extLst>
                </a:gridCol>
                <a:gridCol w="656904">
                  <a:extLst>
                    <a:ext uri="{9D8B030D-6E8A-4147-A177-3AD203B41FA5}">
                      <a16:colId xmlns:a16="http://schemas.microsoft.com/office/drawing/2014/main" val="20011"/>
                    </a:ext>
                  </a:extLst>
                </a:gridCol>
                <a:gridCol w="656904">
                  <a:extLst>
                    <a:ext uri="{9D8B030D-6E8A-4147-A177-3AD203B41FA5}">
                      <a16:colId xmlns:a16="http://schemas.microsoft.com/office/drawing/2014/main" val="20012"/>
                    </a:ext>
                  </a:extLst>
                </a:gridCol>
                <a:gridCol w="656904">
                  <a:extLst>
                    <a:ext uri="{9D8B030D-6E8A-4147-A177-3AD203B41FA5}">
                      <a16:colId xmlns:a16="http://schemas.microsoft.com/office/drawing/2014/main" val="20013"/>
                    </a:ext>
                  </a:extLst>
                </a:gridCol>
              </a:tblGrid>
              <a:tr h="1506872">
                <a:tc>
                  <a:txBody>
                    <a:bodyPr/>
                    <a:lstStyle/>
                    <a:p>
                      <a:endParaRPr lang="en-US" sz="1200" b="1"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Doctorates to academic staff</a:t>
                      </a:r>
                    </a:p>
                  </a:txBody>
                  <a:tcPr marL="68580" marR="68580" vert="vert270">
                    <a:solidFill>
                      <a:schemeClr val="accent5">
                        <a:lumMod val="60000"/>
                        <a:lumOff val="40000"/>
                      </a:schemeClr>
                    </a:solidFill>
                  </a:tcPr>
                </a:tc>
                <a:tc>
                  <a:txBody>
                    <a:bodyPr/>
                    <a:lstStyle/>
                    <a:p>
                      <a:r>
                        <a:rPr lang="en-US" sz="1200" dirty="0" smtClean="0"/>
                        <a:t>Doctorates to bachelor’s degrees awarded</a:t>
                      </a:r>
                      <a:endParaRPr lang="en-US" sz="1200" dirty="0"/>
                    </a:p>
                  </a:txBody>
                  <a:tcPr marL="68580" marR="68580" vert="vert270">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Teaching reputation</a:t>
                      </a:r>
                    </a:p>
                  </a:txBody>
                  <a:tcPr marL="68580" marR="68580" vert="vert270">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Income to academic staff</a:t>
                      </a:r>
                    </a:p>
                  </a:txBody>
                  <a:tcPr marL="68580" marR="68580" vert="vert270">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Staff to student ratio</a:t>
                      </a:r>
                    </a:p>
                  </a:txBody>
                  <a:tcPr marL="68580" marR="68580" vert="vert270">
                    <a:solidFill>
                      <a:schemeClr val="accent5">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Papers to academic staff</a:t>
                      </a:r>
                    </a:p>
                  </a:txBody>
                  <a:tcPr marL="68580" marR="68580" vert="vert270">
                    <a:solidFill>
                      <a:schemeClr val="accent6">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Research income to academic staff</a:t>
                      </a:r>
                    </a:p>
                  </a:txBody>
                  <a:tcPr marL="68580" marR="68580" vert="vert270">
                    <a:solidFill>
                      <a:schemeClr val="accent6">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Research reputation</a:t>
                      </a:r>
                    </a:p>
                  </a:txBody>
                  <a:tcPr marL="68580" marR="68580" vert="vert270">
                    <a:solidFill>
                      <a:schemeClr val="accent6">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Field Weighted Citations</a:t>
                      </a:r>
                    </a:p>
                    <a:p>
                      <a:endParaRPr lang="en-US" sz="1200" dirty="0"/>
                    </a:p>
                  </a:txBody>
                  <a:tcPr marL="68580" marR="68580" vert="vert270">
                    <a:solidFill>
                      <a:schemeClr val="accent4">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Industry research income to academic staff</a:t>
                      </a:r>
                    </a:p>
                  </a:txBody>
                  <a:tcPr marL="68580" marR="68580" vert="vert270">
                    <a:solidFill>
                      <a:schemeClr val="accent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International to domestic staff</a:t>
                      </a:r>
                    </a:p>
                  </a:txBody>
                  <a:tcPr marL="68580" marR="68580" vert="vert270">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International to domestic student</a:t>
                      </a:r>
                    </a:p>
                  </a:txBody>
                  <a:tcPr marL="68580" marR="68580" vert="vert270">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Publications with international author</a:t>
                      </a:r>
                    </a:p>
                  </a:txBody>
                  <a:tcPr marL="68580" marR="68580" vert="vert270">
                    <a:solidFill>
                      <a:schemeClr val="accent3">
                        <a:lumMod val="60000"/>
                        <a:lumOff val="40000"/>
                      </a:schemeClr>
                    </a:solidFill>
                  </a:tcPr>
                </a:tc>
                <a:extLst>
                  <a:ext uri="{0D108BD9-81ED-4DB2-BD59-A6C34878D82A}">
                    <a16:rowId xmlns:a16="http://schemas.microsoft.com/office/drawing/2014/main" val="10000"/>
                  </a:ext>
                </a:extLst>
              </a:tr>
              <a:tr h="380239">
                <a:tc>
                  <a:txBody>
                    <a:bodyPr/>
                    <a:lstStyle/>
                    <a:p>
                      <a:r>
                        <a:rPr lang="en-US" sz="1100" b="1" dirty="0" smtClean="0"/>
                        <a:t>%</a:t>
                      </a:r>
                      <a:endParaRPr lang="en-US" sz="1100" b="1" dirty="0"/>
                    </a:p>
                  </a:txBody>
                  <a:tcPr marL="68580" marR="68580"/>
                </a:tc>
                <a:tc>
                  <a:txBody>
                    <a:bodyPr/>
                    <a:lstStyle/>
                    <a:p>
                      <a:r>
                        <a:rPr lang="en-US" sz="1100" dirty="0" smtClean="0"/>
                        <a:t>6</a:t>
                      </a:r>
                      <a:endParaRPr lang="en-US" sz="1100" dirty="0"/>
                    </a:p>
                  </a:txBody>
                  <a:tcPr marL="68580" marR="68580"/>
                </a:tc>
                <a:tc>
                  <a:txBody>
                    <a:bodyPr/>
                    <a:lstStyle/>
                    <a:p>
                      <a:r>
                        <a:rPr lang="en-US" sz="1100" dirty="0" smtClean="0"/>
                        <a:t>2.25</a:t>
                      </a:r>
                      <a:endParaRPr lang="en-US" sz="1100" dirty="0"/>
                    </a:p>
                  </a:txBody>
                  <a:tcPr marL="68580" marR="68580"/>
                </a:tc>
                <a:tc>
                  <a:txBody>
                    <a:bodyPr/>
                    <a:lstStyle/>
                    <a:p>
                      <a:r>
                        <a:rPr lang="en-US" sz="1100" dirty="0" smtClean="0"/>
                        <a:t>15</a:t>
                      </a:r>
                      <a:endParaRPr lang="en-US" sz="1100" dirty="0"/>
                    </a:p>
                  </a:txBody>
                  <a:tcPr marL="68580" marR="68580"/>
                </a:tc>
                <a:tc>
                  <a:txBody>
                    <a:bodyPr/>
                    <a:lstStyle/>
                    <a:p>
                      <a:r>
                        <a:rPr lang="en-US" sz="1100" dirty="0" smtClean="0"/>
                        <a:t>2.25</a:t>
                      </a:r>
                      <a:endParaRPr lang="en-US" sz="1100" dirty="0"/>
                    </a:p>
                  </a:txBody>
                  <a:tcPr marL="68580" marR="68580"/>
                </a:tc>
                <a:tc>
                  <a:txBody>
                    <a:bodyPr/>
                    <a:lstStyle/>
                    <a:p>
                      <a:r>
                        <a:rPr lang="en-US" sz="1100" dirty="0" smtClean="0"/>
                        <a:t>4.5</a:t>
                      </a:r>
                      <a:endParaRPr lang="en-US" sz="1100" dirty="0"/>
                    </a:p>
                  </a:txBody>
                  <a:tcPr marL="68580" marR="68580"/>
                </a:tc>
                <a:tc>
                  <a:txBody>
                    <a:bodyPr/>
                    <a:lstStyle/>
                    <a:p>
                      <a:r>
                        <a:rPr lang="en-US" sz="1100" dirty="0" smtClean="0"/>
                        <a:t>6</a:t>
                      </a:r>
                      <a:endParaRPr lang="en-US" sz="1100" dirty="0"/>
                    </a:p>
                  </a:txBody>
                  <a:tcPr marL="68580" marR="68580"/>
                </a:tc>
                <a:tc>
                  <a:txBody>
                    <a:bodyPr/>
                    <a:lstStyle/>
                    <a:p>
                      <a:r>
                        <a:rPr lang="en-US" sz="1100" dirty="0" smtClean="0"/>
                        <a:t>6</a:t>
                      </a:r>
                      <a:endParaRPr lang="en-US" sz="1100" dirty="0"/>
                    </a:p>
                  </a:txBody>
                  <a:tcPr marL="68580" marR="68580"/>
                </a:tc>
                <a:tc>
                  <a:txBody>
                    <a:bodyPr/>
                    <a:lstStyle/>
                    <a:p>
                      <a:r>
                        <a:rPr lang="en-US" sz="1100" dirty="0" smtClean="0"/>
                        <a:t>18</a:t>
                      </a:r>
                      <a:endParaRPr lang="en-US" sz="1100" dirty="0"/>
                    </a:p>
                  </a:txBody>
                  <a:tcPr marL="68580" marR="68580"/>
                </a:tc>
                <a:tc>
                  <a:txBody>
                    <a:bodyPr/>
                    <a:lstStyle/>
                    <a:p>
                      <a:r>
                        <a:rPr lang="en-US" sz="1100" dirty="0" smtClean="0"/>
                        <a:t>30</a:t>
                      </a:r>
                      <a:endParaRPr lang="en-US" sz="1100" dirty="0"/>
                    </a:p>
                  </a:txBody>
                  <a:tcPr marL="68580" marR="68580"/>
                </a:tc>
                <a:tc>
                  <a:txBody>
                    <a:bodyPr/>
                    <a:lstStyle/>
                    <a:p>
                      <a:r>
                        <a:rPr lang="en-US" sz="1100" dirty="0" smtClean="0"/>
                        <a:t>2.5</a:t>
                      </a:r>
                      <a:endParaRPr lang="en-US" sz="1100" dirty="0"/>
                    </a:p>
                  </a:txBody>
                  <a:tcPr marL="68580" marR="68580"/>
                </a:tc>
                <a:tc>
                  <a:txBody>
                    <a:bodyPr/>
                    <a:lstStyle/>
                    <a:p>
                      <a:r>
                        <a:rPr lang="en-US" sz="1100" dirty="0" smtClean="0"/>
                        <a:t>2.5</a:t>
                      </a:r>
                      <a:endParaRPr lang="en-US" sz="1100" dirty="0"/>
                    </a:p>
                  </a:txBody>
                  <a:tcPr marL="68580" marR="68580"/>
                </a:tc>
                <a:tc>
                  <a:txBody>
                    <a:bodyPr/>
                    <a:lstStyle/>
                    <a:p>
                      <a:r>
                        <a:rPr lang="en-US" sz="1100" dirty="0" smtClean="0"/>
                        <a:t>2.5</a:t>
                      </a:r>
                      <a:endParaRPr lang="en-US" sz="1100" dirty="0"/>
                    </a:p>
                  </a:txBody>
                  <a:tcPr marL="68580" marR="68580"/>
                </a:tc>
                <a:tc>
                  <a:txBody>
                    <a:bodyPr/>
                    <a:lstStyle/>
                    <a:p>
                      <a:r>
                        <a:rPr lang="en-US" sz="1100" dirty="0" smtClean="0"/>
                        <a:t>2.5</a:t>
                      </a:r>
                      <a:endParaRPr lang="en-US" sz="1100" dirty="0"/>
                    </a:p>
                  </a:txBody>
                  <a:tcPr marL="68580" marR="68580"/>
                </a:tc>
                <a:extLst>
                  <a:ext uri="{0D108BD9-81ED-4DB2-BD59-A6C34878D82A}">
                    <a16:rowId xmlns:a16="http://schemas.microsoft.com/office/drawing/2014/main" val="10001"/>
                  </a:ext>
                </a:extLst>
              </a:tr>
              <a:tr h="552050">
                <a:tc>
                  <a:txBody>
                    <a:bodyPr/>
                    <a:lstStyle/>
                    <a:p>
                      <a:r>
                        <a:rPr lang="en-US" sz="1100" b="1" dirty="0" smtClean="0"/>
                        <a:t>Relative</a:t>
                      </a:r>
                      <a:endParaRPr lang="en-US" sz="1100" b="1"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Student</a:t>
                      </a:r>
                      <a:r>
                        <a:rPr lang="en-US" sz="1100" baseline="0" dirty="0" smtClean="0"/>
                        <a:t> body</a:t>
                      </a:r>
                      <a:endParaRPr lang="en-US" sz="1100" dirty="0"/>
                    </a:p>
                  </a:txBody>
                  <a:tcPr marL="68580" marR="68580"/>
                </a:tc>
                <a:tc>
                  <a:txBody>
                    <a:bodyPr/>
                    <a:lstStyle/>
                    <a:p>
                      <a:endParaRPr lang="en-US" sz="1100"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Staff</a:t>
                      </a:r>
                      <a:endParaRPr lang="en-US" sz="1100" dirty="0"/>
                    </a:p>
                  </a:txBody>
                  <a:tcPr marL="68580" marR="68580"/>
                </a:tc>
                <a:tc>
                  <a:txBody>
                    <a:bodyPr/>
                    <a:lstStyle/>
                    <a:p>
                      <a:endParaRPr lang="en-US" sz="1100" dirty="0"/>
                    </a:p>
                  </a:txBody>
                  <a:tcPr marL="68580" marR="68580"/>
                </a:tc>
                <a:tc>
                  <a:txBody>
                    <a:bodyPr/>
                    <a:lstStyle/>
                    <a:p>
                      <a:r>
                        <a:rPr lang="en-US" sz="1100" dirty="0" smtClean="0"/>
                        <a:t>Papers</a:t>
                      </a:r>
                      <a:endParaRPr lang="en-US" sz="1100"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Staff</a:t>
                      </a:r>
                      <a:endParaRPr lang="en-US" sz="1100" dirty="0"/>
                    </a:p>
                  </a:txBody>
                  <a:tcPr marL="68580" marR="68580"/>
                </a:tc>
                <a:tc>
                  <a:txBody>
                    <a:bodyPr/>
                    <a:lstStyle/>
                    <a:p>
                      <a:r>
                        <a:rPr lang="en-US" sz="1100" dirty="0" smtClean="0"/>
                        <a:t>Student body</a:t>
                      </a:r>
                      <a:endParaRPr lang="en-US" sz="1100" dirty="0"/>
                    </a:p>
                  </a:txBody>
                  <a:tcPr marL="68580" marR="68580"/>
                </a:tc>
                <a:tc>
                  <a:txBody>
                    <a:bodyPr/>
                    <a:lstStyle/>
                    <a:p>
                      <a:endParaRPr lang="en-US" sz="1100" dirty="0"/>
                    </a:p>
                  </a:txBody>
                  <a:tcPr marL="68580" marR="68580"/>
                </a:tc>
                <a:extLst>
                  <a:ext uri="{0D108BD9-81ED-4DB2-BD59-A6C34878D82A}">
                    <a16:rowId xmlns:a16="http://schemas.microsoft.com/office/drawing/2014/main" val="10002"/>
                  </a:ext>
                </a:extLst>
              </a:tr>
              <a:tr h="535151">
                <a:tc>
                  <a:txBody>
                    <a:bodyPr/>
                    <a:lstStyle/>
                    <a:p>
                      <a:r>
                        <a:rPr lang="en-US" sz="1100" b="1" dirty="0" smtClean="0"/>
                        <a:t>Norm</a:t>
                      </a:r>
                      <a:endParaRPr lang="en-US" sz="1100" b="1"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err="1" smtClean="0"/>
                        <a:t>Exp</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err="1" smtClean="0"/>
                        <a:t>Exp</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tc>
                  <a:txBody>
                    <a:bodyPr/>
                    <a:lstStyle/>
                    <a:p>
                      <a:r>
                        <a:rPr lang="en-US" sz="1100" dirty="0" smtClean="0"/>
                        <a:t>Z</a:t>
                      </a:r>
                      <a:endParaRPr lang="en-US" sz="1100" dirty="0"/>
                    </a:p>
                  </a:txBody>
                  <a:tcPr marL="68580" marR="68580"/>
                </a:tc>
                <a:extLst>
                  <a:ext uri="{0D108BD9-81ED-4DB2-BD59-A6C34878D82A}">
                    <a16:rowId xmlns:a16="http://schemas.microsoft.com/office/drawing/2014/main" val="10003"/>
                  </a:ext>
                </a:extLst>
              </a:tr>
              <a:tr h="760477">
                <a:tc>
                  <a:txBody>
                    <a:bodyPr/>
                    <a:lstStyle/>
                    <a:p>
                      <a:r>
                        <a:rPr lang="en-US" sz="1100" b="1" dirty="0" smtClean="0"/>
                        <a:t>Subject weight</a:t>
                      </a:r>
                      <a:endParaRPr lang="en-US" sz="1100" b="1" dirty="0"/>
                    </a:p>
                  </a:txBody>
                  <a:tcPr marL="68580" marR="68580"/>
                </a:tc>
                <a:tc>
                  <a:txBody>
                    <a:bodyPr/>
                    <a:lstStyle/>
                    <a:p>
                      <a:r>
                        <a:rPr lang="en-US" sz="1100" dirty="0" smtClean="0"/>
                        <a:t>Yes</a:t>
                      </a:r>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r>
                        <a:rPr lang="en-US" sz="1100" dirty="0" smtClean="0"/>
                        <a:t>Yes</a:t>
                      </a:r>
                      <a:endParaRPr lang="en-US" sz="1100" dirty="0"/>
                    </a:p>
                  </a:txBody>
                  <a:tcPr marL="68580" marR="68580"/>
                </a:tc>
                <a:tc>
                  <a:txBody>
                    <a:bodyPr/>
                    <a:lstStyle/>
                    <a:p>
                      <a:r>
                        <a:rPr lang="en-US" sz="1100" dirty="0" smtClean="0"/>
                        <a:t>Yes</a:t>
                      </a:r>
                      <a:endParaRPr lang="en-US" sz="1100" dirty="0"/>
                    </a:p>
                  </a:txBody>
                  <a:tcPr marL="68580" marR="68580"/>
                </a:tc>
                <a:tc>
                  <a:txBody>
                    <a:bodyPr/>
                    <a:lstStyle/>
                    <a:p>
                      <a:endParaRPr lang="en-US" sz="110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Yes*</a:t>
                      </a:r>
                    </a:p>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r>
                        <a:rPr lang="en-US" sz="1100" dirty="0" smtClean="0"/>
                        <a:t>Yes</a:t>
                      </a:r>
                      <a:endParaRPr lang="en-US" sz="1100" dirty="0"/>
                    </a:p>
                  </a:txBody>
                  <a:tcPr marL="68580" marR="68580"/>
                </a:tc>
                <a:extLst>
                  <a:ext uri="{0D108BD9-81ED-4DB2-BD59-A6C34878D82A}">
                    <a16:rowId xmlns:a16="http://schemas.microsoft.com/office/drawing/2014/main" val="10004"/>
                  </a:ext>
                </a:extLst>
              </a:tr>
              <a:tr h="535151">
                <a:tc>
                  <a:txBody>
                    <a:bodyPr/>
                    <a:lstStyle/>
                    <a:p>
                      <a:r>
                        <a:rPr lang="en-US" sz="1100" b="1" dirty="0" smtClean="0"/>
                        <a:t>PPP</a:t>
                      </a:r>
                      <a:endParaRPr lang="en-US" sz="1100" b="1"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r>
                        <a:rPr lang="en-US" sz="1100" dirty="0" smtClean="0"/>
                        <a:t>Yes</a:t>
                      </a:r>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r>
                        <a:rPr lang="en-US" sz="1100" dirty="0" smtClean="0"/>
                        <a:t>Yes</a:t>
                      </a:r>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r>
                        <a:rPr lang="en-US" sz="1100" dirty="0" smtClean="0"/>
                        <a:t>Yes</a:t>
                      </a:r>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tc>
                  <a:txBody>
                    <a:bodyPr/>
                    <a:lstStyle/>
                    <a:p>
                      <a:endParaRPr lang="en-US" sz="1100" dirty="0"/>
                    </a:p>
                  </a:txBody>
                  <a:tcPr marL="68580" marR="6858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3724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67" y="1218343"/>
            <a:ext cx="10318750" cy="5314950"/>
          </a:xfrm>
          <a:prstGeom prst="rect">
            <a:avLst/>
          </a:prstGeom>
        </p:spPr>
      </p:pic>
      <p:sp>
        <p:nvSpPr>
          <p:cNvPr id="2" name="Text Placeholder 1"/>
          <p:cNvSpPr>
            <a:spLocks noGrp="1"/>
          </p:cNvSpPr>
          <p:nvPr>
            <p:ph type="body" sz="quarter" idx="10"/>
          </p:nvPr>
        </p:nvSpPr>
        <p:spPr/>
        <p:txBody>
          <a:bodyPr/>
          <a:lstStyle/>
          <a:p>
            <a:r>
              <a:rPr lang="en-US" sz="2400" dirty="0" smtClean="0"/>
              <a:t>Other options are available</a:t>
            </a:r>
            <a:endParaRPr lang="en-US" sz="2400" dirty="0"/>
          </a:p>
        </p:txBody>
      </p:sp>
    </p:spTree>
    <p:extLst>
      <p:ext uri="{BB962C8B-B14F-4D97-AF65-F5344CB8AC3E}">
        <p14:creationId xmlns:p14="http://schemas.microsoft.com/office/powerpoint/2010/main" val="18073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2400" dirty="0" smtClean="0"/>
              <a:t>Data Source: </a:t>
            </a:r>
            <a:r>
              <a:rPr lang="en-GB" sz="2400" dirty="0"/>
              <a:t>Data Collection Portal</a:t>
            </a:r>
            <a:endParaRPr lang="en-US" sz="2400" dirty="0"/>
          </a:p>
        </p:txBody>
      </p:sp>
      <p:grpSp>
        <p:nvGrpSpPr>
          <p:cNvPr id="6" name="Group 5"/>
          <p:cNvGrpSpPr/>
          <p:nvPr/>
        </p:nvGrpSpPr>
        <p:grpSpPr>
          <a:xfrm>
            <a:off x="686789" y="1766887"/>
            <a:ext cx="8532422" cy="4018157"/>
            <a:chOff x="862045" y="1246432"/>
            <a:chExt cx="10501442" cy="4538612"/>
          </a:xfrm>
        </p:grpSpPr>
        <p:pic>
          <p:nvPicPr>
            <p:cNvPr id="2050"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45" y="1435939"/>
              <a:ext cx="4809156" cy="4349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4"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617" y="1246432"/>
              <a:ext cx="5467870" cy="45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42247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r>
              <a:rPr lang="en-US" sz="2400" dirty="0" smtClean="0"/>
              <a:t>Data Source: Academic Survey</a:t>
            </a:r>
            <a:endParaRPr lang="en-US" sz="2400" dirty="0"/>
          </a:p>
        </p:txBody>
      </p:sp>
      <p:pic>
        <p:nvPicPr>
          <p:cNvPr id="2050" name="Picture 2" descr="R:\Desktop Folder\Reputation2016\Reputation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00" y="1294618"/>
            <a:ext cx="8775481" cy="496871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7058025" y="2273300"/>
            <a:ext cx="467783" cy="431800"/>
            <a:chOff x="6515100" y="2273300"/>
            <a:chExt cx="431800" cy="431800"/>
          </a:xfrm>
        </p:grpSpPr>
        <p:sp>
          <p:nvSpPr>
            <p:cNvPr id="2" name="Oval 1"/>
            <p:cNvSpPr/>
            <p:nvPr/>
          </p:nvSpPr>
          <p:spPr>
            <a:xfrm>
              <a:off x="6515100" y="2273300"/>
              <a:ext cx="431800" cy="431800"/>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solidFill>
                  <a:schemeClr val="tx1"/>
                </a:solidFill>
              </a:endParaRPr>
            </a:p>
          </p:txBody>
        </p:sp>
        <p:sp>
          <p:nvSpPr>
            <p:cNvPr id="3" name="TextBox 2"/>
            <p:cNvSpPr txBox="1"/>
            <p:nvPr/>
          </p:nvSpPr>
          <p:spPr>
            <a:xfrm>
              <a:off x="6531573" y="2281535"/>
              <a:ext cx="395374" cy="420628"/>
            </a:xfrm>
            <a:prstGeom prst="rect">
              <a:avLst/>
            </a:prstGeom>
            <a:noFill/>
          </p:spPr>
          <p:txBody>
            <a:bodyPr wrap="none" rtlCol="0">
              <a:spAutoFit/>
            </a:bodyPr>
            <a:lstStyle/>
            <a:p>
              <a:pPr algn="ctr"/>
              <a:r>
                <a:rPr lang="en-US" sz="800" b="1" dirty="0" smtClean="0">
                  <a:latin typeface="Arial Narrow"/>
                  <a:cs typeface="Arial Narrow"/>
                </a:rPr>
                <a:t>China</a:t>
              </a:r>
            </a:p>
            <a:p>
              <a:pPr algn="ctr">
                <a:lnSpc>
                  <a:spcPct val="80000"/>
                </a:lnSpc>
              </a:pPr>
              <a:r>
                <a:rPr lang="en-US" sz="1600" b="1" dirty="0" smtClean="0">
                  <a:latin typeface="Arial Narrow"/>
                  <a:cs typeface="Arial Narrow"/>
                </a:rPr>
                <a:t>7%</a:t>
              </a:r>
              <a:endParaRPr lang="en-US" sz="1600" b="1" dirty="0">
                <a:latin typeface="Arial Narrow"/>
                <a:cs typeface="Arial Narrow"/>
              </a:endParaRPr>
            </a:p>
          </p:txBody>
        </p:sp>
      </p:grpSp>
      <p:grpSp>
        <p:nvGrpSpPr>
          <p:cNvPr id="4" name="Group 3"/>
          <p:cNvGrpSpPr/>
          <p:nvPr/>
        </p:nvGrpSpPr>
        <p:grpSpPr>
          <a:xfrm>
            <a:off x="7883525" y="2705100"/>
            <a:ext cx="467783" cy="431800"/>
            <a:chOff x="7277100" y="2705100"/>
            <a:chExt cx="431800" cy="431800"/>
          </a:xfrm>
        </p:grpSpPr>
        <p:sp>
          <p:nvSpPr>
            <p:cNvPr id="8" name="Oval 7"/>
            <p:cNvSpPr/>
            <p:nvPr/>
          </p:nvSpPr>
          <p:spPr>
            <a:xfrm>
              <a:off x="7277100" y="2705100"/>
              <a:ext cx="431800" cy="431800"/>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solidFill>
                  <a:schemeClr val="tx1"/>
                </a:solidFill>
              </a:endParaRPr>
            </a:p>
          </p:txBody>
        </p:sp>
        <p:sp>
          <p:nvSpPr>
            <p:cNvPr id="9" name="TextBox 8"/>
            <p:cNvSpPr txBox="1"/>
            <p:nvPr/>
          </p:nvSpPr>
          <p:spPr>
            <a:xfrm>
              <a:off x="7297051" y="2713335"/>
              <a:ext cx="395374" cy="420628"/>
            </a:xfrm>
            <a:prstGeom prst="rect">
              <a:avLst/>
            </a:prstGeom>
            <a:noFill/>
          </p:spPr>
          <p:txBody>
            <a:bodyPr wrap="none" rtlCol="0">
              <a:spAutoFit/>
            </a:bodyPr>
            <a:lstStyle/>
            <a:p>
              <a:pPr algn="ctr"/>
              <a:r>
                <a:rPr lang="en-US" sz="800" b="1" dirty="0" smtClean="0">
                  <a:latin typeface="Arial Narrow"/>
                  <a:cs typeface="Arial Narrow"/>
                </a:rPr>
                <a:t>Japan</a:t>
              </a:r>
            </a:p>
            <a:p>
              <a:pPr algn="ctr">
                <a:lnSpc>
                  <a:spcPct val="80000"/>
                </a:lnSpc>
              </a:pPr>
              <a:r>
                <a:rPr lang="en-US" sz="1600" b="1" dirty="0">
                  <a:latin typeface="Arial Narrow"/>
                  <a:cs typeface="Arial Narrow"/>
                </a:rPr>
                <a:t>9</a:t>
              </a:r>
              <a:r>
                <a:rPr lang="en-US" sz="1600" b="1" dirty="0" smtClean="0">
                  <a:latin typeface="Arial Narrow"/>
                  <a:cs typeface="Arial Narrow"/>
                </a:rPr>
                <a:t>%</a:t>
              </a:r>
              <a:endParaRPr lang="en-US" sz="1600" b="1" dirty="0">
                <a:latin typeface="Arial Narrow"/>
                <a:cs typeface="Arial Narrow"/>
              </a:endParaRPr>
            </a:p>
          </p:txBody>
        </p:sp>
      </p:grpSp>
    </p:spTree>
    <p:extLst>
      <p:ext uri="{BB962C8B-B14F-4D97-AF65-F5344CB8AC3E}">
        <p14:creationId xmlns:p14="http://schemas.microsoft.com/office/powerpoint/2010/main" val="324408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err="1" smtClean="0"/>
              <a:t>Superbrand</a:t>
            </a:r>
            <a:r>
              <a:rPr lang="en-US" sz="2400" dirty="0" smtClean="0"/>
              <a:t> Universities are Global</a:t>
            </a:r>
            <a:endParaRPr lang="en-US" sz="2400" dirty="0"/>
          </a:p>
        </p:txBody>
      </p:sp>
      <p:pic>
        <p:nvPicPr>
          <p:cNvPr id="4" name="Picture 3"/>
          <p:cNvPicPr>
            <a:picLocks noChangeAspect="1"/>
          </p:cNvPicPr>
          <p:nvPr/>
        </p:nvPicPr>
        <p:blipFill>
          <a:blip r:embed="rId2"/>
          <a:stretch>
            <a:fillRect/>
          </a:stretch>
        </p:blipFill>
        <p:spPr>
          <a:xfrm>
            <a:off x="1860550" y="1747520"/>
            <a:ext cx="6184900" cy="4787900"/>
          </a:xfrm>
          <a:prstGeom prst="rect">
            <a:avLst/>
          </a:prstGeom>
        </p:spPr>
      </p:pic>
    </p:spTree>
    <p:extLst>
      <p:ext uri="{BB962C8B-B14F-4D97-AF65-F5344CB8AC3E}">
        <p14:creationId xmlns:p14="http://schemas.microsoft.com/office/powerpoint/2010/main" val="64963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Perception by subject - MIT</a:t>
            </a:r>
            <a:endParaRPr lang="en-US" sz="2400" dirty="0"/>
          </a:p>
        </p:txBody>
      </p:sp>
      <p:pic>
        <p:nvPicPr>
          <p:cNvPr id="6" name="Picture 5"/>
          <p:cNvPicPr>
            <a:picLocks noChangeAspect="1"/>
          </p:cNvPicPr>
          <p:nvPr/>
        </p:nvPicPr>
        <p:blipFill>
          <a:blip r:embed="rId3"/>
          <a:stretch>
            <a:fillRect/>
          </a:stretch>
        </p:blipFill>
        <p:spPr>
          <a:xfrm>
            <a:off x="1195200" y="1432800"/>
            <a:ext cx="7732726" cy="4198134"/>
          </a:xfrm>
          <a:prstGeom prst="rect">
            <a:avLst/>
          </a:prstGeom>
        </p:spPr>
      </p:pic>
    </p:spTree>
    <p:extLst>
      <p:ext uri="{BB962C8B-B14F-4D97-AF65-F5344CB8AC3E}">
        <p14:creationId xmlns:p14="http://schemas.microsoft.com/office/powerpoint/2010/main" val="183786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t>Perception by subject - Stanford</a:t>
            </a:r>
            <a:endParaRPr lang="en-US" sz="2400" dirty="0"/>
          </a:p>
        </p:txBody>
      </p:sp>
      <p:grpSp>
        <p:nvGrpSpPr>
          <p:cNvPr id="7" name="Group 6"/>
          <p:cNvGrpSpPr/>
          <p:nvPr/>
        </p:nvGrpSpPr>
        <p:grpSpPr>
          <a:xfrm>
            <a:off x="1193317" y="1431533"/>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spTree>
    <p:extLst>
      <p:ext uri="{BB962C8B-B14F-4D97-AF65-F5344CB8AC3E}">
        <p14:creationId xmlns:p14="http://schemas.microsoft.com/office/powerpoint/2010/main" val="43325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sz="2400" dirty="0"/>
              <a:t>Perception by subject - Princeton</a:t>
            </a:r>
            <a:endParaRPr lang="en-US" sz="2400" dirty="0"/>
          </a:p>
        </p:txBody>
      </p:sp>
      <p:grpSp>
        <p:nvGrpSpPr>
          <p:cNvPr id="7" name="Group 6"/>
          <p:cNvGrpSpPr/>
          <p:nvPr/>
        </p:nvGrpSpPr>
        <p:grpSpPr>
          <a:xfrm>
            <a:off x="1194258" y="1432166"/>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pic>
        <p:nvPicPr>
          <p:cNvPr id="3" name="Picture 2"/>
          <p:cNvPicPr>
            <a:picLocks noChangeAspect="1"/>
          </p:cNvPicPr>
          <p:nvPr/>
        </p:nvPicPr>
        <p:blipFill>
          <a:blip r:embed="rId5"/>
          <a:stretch>
            <a:fillRect/>
          </a:stretch>
        </p:blipFill>
        <p:spPr>
          <a:xfrm>
            <a:off x="1194258" y="1432166"/>
            <a:ext cx="7732726" cy="4198134"/>
          </a:xfrm>
          <a:prstGeom prst="rect">
            <a:avLst/>
          </a:prstGeom>
        </p:spPr>
      </p:pic>
    </p:spTree>
    <p:extLst>
      <p:ext uri="{BB962C8B-B14F-4D97-AF65-F5344CB8AC3E}">
        <p14:creationId xmlns:p14="http://schemas.microsoft.com/office/powerpoint/2010/main" val="15042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GB" sz="2400" dirty="0"/>
              <a:t>Perception by subject - Berkeley</a:t>
            </a:r>
            <a:endParaRPr lang="en-US" sz="2400" dirty="0"/>
          </a:p>
        </p:txBody>
      </p:sp>
      <p:grpSp>
        <p:nvGrpSpPr>
          <p:cNvPr id="9" name="Group 8"/>
          <p:cNvGrpSpPr/>
          <p:nvPr/>
        </p:nvGrpSpPr>
        <p:grpSpPr>
          <a:xfrm>
            <a:off x="1194258" y="1432166"/>
            <a:ext cx="7733668" cy="4198768"/>
            <a:chOff x="1194258" y="1432166"/>
            <a:chExt cx="7733668" cy="4198768"/>
          </a:xfrm>
        </p:grpSpPr>
        <p:grpSp>
          <p:nvGrpSpPr>
            <p:cNvPr id="7" name="Group 6"/>
            <p:cNvGrpSpPr/>
            <p:nvPr/>
          </p:nvGrpSpPr>
          <p:grpSpPr>
            <a:xfrm>
              <a:off x="1194258" y="1432166"/>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pic>
          <p:nvPicPr>
            <p:cNvPr id="3" name="Picture 2"/>
            <p:cNvPicPr>
              <a:picLocks noChangeAspect="1"/>
            </p:cNvPicPr>
            <p:nvPr/>
          </p:nvPicPr>
          <p:blipFill>
            <a:blip r:embed="rId5"/>
            <a:stretch>
              <a:fillRect/>
            </a:stretch>
          </p:blipFill>
          <p:spPr>
            <a:xfrm>
              <a:off x="1194258" y="1432166"/>
              <a:ext cx="7732726" cy="4198134"/>
            </a:xfrm>
            <a:prstGeom prst="rect">
              <a:avLst/>
            </a:prstGeom>
          </p:spPr>
        </p:pic>
        <p:pic>
          <p:nvPicPr>
            <p:cNvPr id="6" name="Picture 5"/>
            <p:cNvPicPr>
              <a:picLocks noChangeAspect="1"/>
            </p:cNvPicPr>
            <p:nvPr/>
          </p:nvPicPr>
          <p:blipFill>
            <a:blip r:embed="rId6"/>
            <a:stretch>
              <a:fillRect/>
            </a:stretch>
          </p:blipFill>
          <p:spPr>
            <a:xfrm>
              <a:off x="1195200" y="1432800"/>
              <a:ext cx="7732726" cy="4198134"/>
            </a:xfrm>
            <a:prstGeom prst="rect">
              <a:avLst/>
            </a:prstGeom>
          </p:spPr>
        </p:pic>
      </p:grpSp>
    </p:spTree>
    <p:extLst>
      <p:ext uri="{BB962C8B-B14F-4D97-AF65-F5344CB8AC3E}">
        <p14:creationId xmlns:p14="http://schemas.microsoft.com/office/powerpoint/2010/main" val="101055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GB" sz="2400" dirty="0"/>
              <a:t>Perception by subject - Oxford</a:t>
            </a:r>
            <a:endParaRPr lang="en-US" sz="2400" dirty="0"/>
          </a:p>
        </p:txBody>
      </p:sp>
      <p:grpSp>
        <p:nvGrpSpPr>
          <p:cNvPr id="9" name="Group 8"/>
          <p:cNvGrpSpPr/>
          <p:nvPr/>
        </p:nvGrpSpPr>
        <p:grpSpPr>
          <a:xfrm>
            <a:off x="1194258" y="1432166"/>
            <a:ext cx="7733668" cy="4198768"/>
            <a:chOff x="1194258" y="1432166"/>
            <a:chExt cx="7733668" cy="4198768"/>
          </a:xfrm>
        </p:grpSpPr>
        <p:grpSp>
          <p:nvGrpSpPr>
            <p:cNvPr id="7" name="Group 6"/>
            <p:cNvGrpSpPr/>
            <p:nvPr/>
          </p:nvGrpSpPr>
          <p:grpSpPr>
            <a:xfrm>
              <a:off x="1194258" y="1432166"/>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pic>
          <p:nvPicPr>
            <p:cNvPr id="3" name="Picture 2"/>
            <p:cNvPicPr>
              <a:picLocks noChangeAspect="1"/>
            </p:cNvPicPr>
            <p:nvPr/>
          </p:nvPicPr>
          <p:blipFill>
            <a:blip r:embed="rId5"/>
            <a:stretch>
              <a:fillRect/>
            </a:stretch>
          </p:blipFill>
          <p:spPr>
            <a:xfrm>
              <a:off x="1194258" y="1432166"/>
              <a:ext cx="7732726" cy="4198134"/>
            </a:xfrm>
            <a:prstGeom prst="rect">
              <a:avLst/>
            </a:prstGeom>
          </p:spPr>
        </p:pic>
        <p:pic>
          <p:nvPicPr>
            <p:cNvPr id="6" name="Picture 5"/>
            <p:cNvPicPr>
              <a:picLocks noChangeAspect="1"/>
            </p:cNvPicPr>
            <p:nvPr/>
          </p:nvPicPr>
          <p:blipFill>
            <a:blip r:embed="rId6"/>
            <a:stretch>
              <a:fillRect/>
            </a:stretch>
          </p:blipFill>
          <p:spPr>
            <a:xfrm>
              <a:off x="1195200" y="1432800"/>
              <a:ext cx="7732726" cy="4198134"/>
            </a:xfrm>
            <a:prstGeom prst="rect">
              <a:avLst/>
            </a:prstGeom>
          </p:spPr>
        </p:pic>
      </p:grpSp>
      <p:pic>
        <p:nvPicPr>
          <p:cNvPr id="10" name="Picture 9"/>
          <p:cNvPicPr>
            <a:picLocks noChangeAspect="1"/>
          </p:cNvPicPr>
          <p:nvPr/>
        </p:nvPicPr>
        <p:blipFill>
          <a:blip r:embed="rId7"/>
          <a:stretch>
            <a:fillRect/>
          </a:stretch>
        </p:blipFill>
        <p:spPr>
          <a:xfrm>
            <a:off x="1195200" y="1432800"/>
            <a:ext cx="7732726" cy="4198134"/>
          </a:xfrm>
          <a:prstGeom prst="rect">
            <a:avLst/>
          </a:prstGeom>
        </p:spPr>
      </p:pic>
    </p:spTree>
    <p:extLst>
      <p:ext uri="{BB962C8B-B14F-4D97-AF65-F5344CB8AC3E}">
        <p14:creationId xmlns:p14="http://schemas.microsoft.com/office/powerpoint/2010/main" val="10219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1744436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GB" sz="2400" dirty="0"/>
              <a:t>Perception by subject - Cambridge</a:t>
            </a:r>
            <a:endParaRPr lang="en-US" sz="2400" dirty="0"/>
          </a:p>
        </p:txBody>
      </p:sp>
      <p:grpSp>
        <p:nvGrpSpPr>
          <p:cNvPr id="9" name="Group 8"/>
          <p:cNvGrpSpPr/>
          <p:nvPr/>
        </p:nvGrpSpPr>
        <p:grpSpPr>
          <a:xfrm>
            <a:off x="1194258" y="1432166"/>
            <a:ext cx="7733668" cy="4198768"/>
            <a:chOff x="1194258" y="1432166"/>
            <a:chExt cx="7733668" cy="4198768"/>
          </a:xfrm>
        </p:grpSpPr>
        <p:grpSp>
          <p:nvGrpSpPr>
            <p:cNvPr id="7" name="Group 6"/>
            <p:cNvGrpSpPr/>
            <p:nvPr/>
          </p:nvGrpSpPr>
          <p:grpSpPr>
            <a:xfrm>
              <a:off x="1194258" y="1432166"/>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pic>
          <p:nvPicPr>
            <p:cNvPr id="3" name="Picture 2"/>
            <p:cNvPicPr>
              <a:picLocks noChangeAspect="1"/>
            </p:cNvPicPr>
            <p:nvPr/>
          </p:nvPicPr>
          <p:blipFill>
            <a:blip r:embed="rId5"/>
            <a:stretch>
              <a:fillRect/>
            </a:stretch>
          </p:blipFill>
          <p:spPr>
            <a:xfrm>
              <a:off x="1194258" y="1432166"/>
              <a:ext cx="7732726" cy="4198134"/>
            </a:xfrm>
            <a:prstGeom prst="rect">
              <a:avLst/>
            </a:prstGeom>
          </p:spPr>
        </p:pic>
        <p:pic>
          <p:nvPicPr>
            <p:cNvPr id="6" name="Picture 5"/>
            <p:cNvPicPr>
              <a:picLocks noChangeAspect="1"/>
            </p:cNvPicPr>
            <p:nvPr/>
          </p:nvPicPr>
          <p:blipFill>
            <a:blip r:embed="rId6"/>
            <a:stretch>
              <a:fillRect/>
            </a:stretch>
          </p:blipFill>
          <p:spPr>
            <a:xfrm>
              <a:off x="1195200" y="1432800"/>
              <a:ext cx="7732726" cy="4198134"/>
            </a:xfrm>
            <a:prstGeom prst="rect">
              <a:avLst/>
            </a:prstGeom>
          </p:spPr>
        </p:pic>
      </p:grpSp>
      <p:pic>
        <p:nvPicPr>
          <p:cNvPr id="10" name="Picture 9"/>
          <p:cNvPicPr>
            <a:picLocks noChangeAspect="1"/>
          </p:cNvPicPr>
          <p:nvPr/>
        </p:nvPicPr>
        <p:blipFill>
          <a:blip r:embed="rId7"/>
          <a:stretch>
            <a:fillRect/>
          </a:stretch>
        </p:blipFill>
        <p:spPr>
          <a:xfrm>
            <a:off x="1195200" y="1432800"/>
            <a:ext cx="7732726" cy="4198134"/>
          </a:xfrm>
          <a:prstGeom prst="rect">
            <a:avLst/>
          </a:prstGeom>
        </p:spPr>
      </p:pic>
      <p:pic>
        <p:nvPicPr>
          <p:cNvPr id="11" name="Picture 10"/>
          <p:cNvPicPr>
            <a:picLocks noChangeAspect="1"/>
          </p:cNvPicPr>
          <p:nvPr/>
        </p:nvPicPr>
        <p:blipFill>
          <a:blip r:embed="rId8"/>
          <a:stretch>
            <a:fillRect/>
          </a:stretch>
        </p:blipFill>
        <p:spPr>
          <a:xfrm>
            <a:off x="1195200" y="1432800"/>
            <a:ext cx="7732726" cy="4198134"/>
          </a:xfrm>
          <a:prstGeom prst="rect">
            <a:avLst/>
          </a:prstGeom>
        </p:spPr>
      </p:pic>
    </p:spTree>
    <p:extLst>
      <p:ext uri="{BB962C8B-B14F-4D97-AF65-F5344CB8AC3E}">
        <p14:creationId xmlns:p14="http://schemas.microsoft.com/office/powerpoint/2010/main" val="42348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GB" sz="2400" dirty="0"/>
              <a:t>Perception by subject - Harvard</a:t>
            </a:r>
            <a:endParaRPr lang="en-US" sz="2400" dirty="0"/>
          </a:p>
        </p:txBody>
      </p:sp>
      <p:grpSp>
        <p:nvGrpSpPr>
          <p:cNvPr id="9" name="Group 8"/>
          <p:cNvGrpSpPr/>
          <p:nvPr/>
        </p:nvGrpSpPr>
        <p:grpSpPr>
          <a:xfrm>
            <a:off x="1194258" y="1432166"/>
            <a:ext cx="7733668" cy="4198768"/>
            <a:chOff x="1194258" y="1432166"/>
            <a:chExt cx="7733668" cy="4198768"/>
          </a:xfrm>
        </p:grpSpPr>
        <p:grpSp>
          <p:nvGrpSpPr>
            <p:cNvPr id="7" name="Group 6"/>
            <p:cNvGrpSpPr/>
            <p:nvPr/>
          </p:nvGrpSpPr>
          <p:grpSpPr>
            <a:xfrm>
              <a:off x="1194258" y="1432166"/>
              <a:ext cx="7732726" cy="4198134"/>
              <a:chOff x="1193317" y="1431533"/>
              <a:chExt cx="7732726" cy="4198134"/>
            </a:xfrm>
          </p:grpSpPr>
          <p:pic>
            <p:nvPicPr>
              <p:cNvPr id="5" name="Picture 4"/>
              <p:cNvPicPr>
                <a:picLocks noChangeAspect="1"/>
              </p:cNvPicPr>
              <p:nvPr/>
            </p:nvPicPr>
            <p:blipFill>
              <a:blip r:embed="rId3"/>
              <a:stretch>
                <a:fillRect/>
              </a:stretch>
            </p:blipFill>
            <p:spPr>
              <a:xfrm>
                <a:off x="1193317" y="1431533"/>
                <a:ext cx="7732726" cy="4198134"/>
              </a:xfrm>
              <a:prstGeom prst="rect">
                <a:avLst/>
              </a:prstGeom>
            </p:spPr>
          </p:pic>
          <p:pic>
            <p:nvPicPr>
              <p:cNvPr id="4" name="Picture 3"/>
              <p:cNvPicPr>
                <a:picLocks noChangeAspect="1"/>
              </p:cNvPicPr>
              <p:nvPr/>
            </p:nvPicPr>
            <p:blipFill>
              <a:blip r:embed="rId4"/>
              <a:stretch>
                <a:fillRect/>
              </a:stretch>
            </p:blipFill>
            <p:spPr>
              <a:xfrm>
                <a:off x="1193317" y="1431533"/>
                <a:ext cx="7732726" cy="4198134"/>
              </a:xfrm>
              <a:prstGeom prst="rect">
                <a:avLst/>
              </a:prstGeom>
            </p:spPr>
          </p:pic>
        </p:grpSp>
        <p:pic>
          <p:nvPicPr>
            <p:cNvPr id="3" name="Picture 2"/>
            <p:cNvPicPr>
              <a:picLocks noChangeAspect="1"/>
            </p:cNvPicPr>
            <p:nvPr/>
          </p:nvPicPr>
          <p:blipFill>
            <a:blip r:embed="rId5"/>
            <a:stretch>
              <a:fillRect/>
            </a:stretch>
          </p:blipFill>
          <p:spPr>
            <a:xfrm>
              <a:off x="1194258" y="1432166"/>
              <a:ext cx="7732726" cy="4198134"/>
            </a:xfrm>
            <a:prstGeom prst="rect">
              <a:avLst/>
            </a:prstGeom>
          </p:spPr>
        </p:pic>
        <p:pic>
          <p:nvPicPr>
            <p:cNvPr id="6" name="Picture 5"/>
            <p:cNvPicPr>
              <a:picLocks noChangeAspect="1"/>
            </p:cNvPicPr>
            <p:nvPr/>
          </p:nvPicPr>
          <p:blipFill>
            <a:blip r:embed="rId6"/>
            <a:stretch>
              <a:fillRect/>
            </a:stretch>
          </p:blipFill>
          <p:spPr>
            <a:xfrm>
              <a:off x="1195200" y="1432800"/>
              <a:ext cx="7732726" cy="4198134"/>
            </a:xfrm>
            <a:prstGeom prst="rect">
              <a:avLst/>
            </a:prstGeom>
          </p:spPr>
        </p:pic>
      </p:grpSp>
      <p:pic>
        <p:nvPicPr>
          <p:cNvPr id="10" name="Picture 9"/>
          <p:cNvPicPr>
            <a:picLocks noChangeAspect="1"/>
          </p:cNvPicPr>
          <p:nvPr/>
        </p:nvPicPr>
        <p:blipFill>
          <a:blip r:embed="rId7"/>
          <a:stretch>
            <a:fillRect/>
          </a:stretch>
        </p:blipFill>
        <p:spPr>
          <a:xfrm>
            <a:off x="1195200" y="1432800"/>
            <a:ext cx="7732726" cy="4198134"/>
          </a:xfrm>
          <a:prstGeom prst="rect">
            <a:avLst/>
          </a:prstGeom>
        </p:spPr>
      </p:pic>
      <p:pic>
        <p:nvPicPr>
          <p:cNvPr id="11" name="Picture 10"/>
          <p:cNvPicPr>
            <a:picLocks noChangeAspect="1"/>
          </p:cNvPicPr>
          <p:nvPr/>
        </p:nvPicPr>
        <p:blipFill>
          <a:blip r:embed="rId8"/>
          <a:stretch>
            <a:fillRect/>
          </a:stretch>
        </p:blipFill>
        <p:spPr>
          <a:xfrm>
            <a:off x="1195200" y="1432800"/>
            <a:ext cx="7732726" cy="4198134"/>
          </a:xfrm>
          <a:prstGeom prst="rect">
            <a:avLst/>
          </a:prstGeom>
        </p:spPr>
      </p:pic>
      <p:pic>
        <p:nvPicPr>
          <p:cNvPr id="8" name="Picture 7"/>
          <p:cNvPicPr>
            <a:picLocks noChangeAspect="1"/>
          </p:cNvPicPr>
          <p:nvPr/>
        </p:nvPicPr>
        <p:blipFill>
          <a:blip r:embed="rId9"/>
          <a:stretch>
            <a:fillRect/>
          </a:stretch>
        </p:blipFill>
        <p:spPr>
          <a:xfrm>
            <a:off x="1195200" y="1432800"/>
            <a:ext cx="7732726" cy="4198134"/>
          </a:xfrm>
          <a:prstGeom prst="rect">
            <a:avLst/>
          </a:prstGeom>
        </p:spPr>
      </p:pic>
    </p:spTree>
    <p:extLst>
      <p:ext uri="{BB962C8B-B14F-4D97-AF65-F5344CB8AC3E}">
        <p14:creationId xmlns:p14="http://schemas.microsoft.com/office/powerpoint/2010/main" val="36185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smtClean="0"/>
              <a:t>Data Source: </a:t>
            </a:r>
            <a:r>
              <a:rPr lang="en-US" sz="2400" dirty="0" err="1" smtClean="0"/>
              <a:t>Bibliometrics</a:t>
            </a:r>
            <a:endParaRPr lang="en-US" sz="2400" dirty="0"/>
          </a:p>
        </p:txBody>
      </p:sp>
      <p:grpSp>
        <p:nvGrpSpPr>
          <p:cNvPr id="4" name="Group 3"/>
          <p:cNvGrpSpPr/>
          <p:nvPr/>
        </p:nvGrpSpPr>
        <p:grpSpPr>
          <a:xfrm>
            <a:off x="2462872" y="1766886"/>
            <a:ext cx="4980257" cy="4024389"/>
            <a:chOff x="1887616" y="1511101"/>
            <a:chExt cx="5765930" cy="4111616"/>
          </a:xfrm>
        </p:grpSpPr>
        <p:sp>
          <p:nvSpPr>
            <p:cNvPr id="5" name="Rounded Rectangle 4"/>
            <p:cNvSpPr/>
            <p:nvPr/>
          </p:nvSpPr>
          <p:spPr>
            <a:xfrm>
              <a:off x="5884122" y="1511101"/>
              <a:ext cx="1682496" cy="4111603"/>
            </a:xfrm>
            <a:prstGeom prst="roundRect">
              <a:avLst>
                <a:gd name="adj" fmla="val 5176"/>
              </a:avLst>
            </a:prstGeom>
            <a:solidFill>
              <a:schemeClr val="accent1">
                <a:lumMod val="75000"/>
              </a:schemeClr>
            </a:solidFill>
            <a:ln w="25400" cap="flat" cmpd="sng" algn="ctr">
              <a:solidFill>
                <a:sysClr val="window" lastClr="FFFFFF"/>
              </a:solidFill>
              <a:prstDash val="solid"/>
            </a:ln>
            <a:effectLst/>
          </p:spPr>
          <p:txBody>
            <a:bodyPr rtlCol="0" anchor="ctr"/>
            <a:lstStyle/>
            <a:p>
              <a:pPr defTabSz="844083">
                <a:defRPr/>
              </a:pPr>
              <a:endParaRPr lang="en-GB" sz="1200" kern="0" dirty="0">
                <a:solidFill>
                  <a:srgbClr val="FFFFFF"/>
                </a:solidFill>
                <a:latin typeface="Calibri"/>
              </a:endParaRPr>
            </a:p>
            <a:p>
              <a:pPr defTabSz="844083">
                <a:defRPr/>
              </a:pPr>
              <a:endParaRPr lang="en-GB" sz="1200" kern="0" dirty="0">
                <a:solidFill>
                  <a:srgbClr val="FFFFFF"/>
                </a:solidFill>
                <a:latin typeface="Calibri"/>
              </a:endParaRPr>
            </a:p>
            <a:p>
              <a:pPr defTabSz="844083">
                <a:defRPr/>
              </a:pPr>
              <a:endParaRPr lang="en-GB" sz="1200" kern="0" dirty="0">
                <a:solidFill>
                  <a:srgbClr val="FFFFFF"/>
                </a:solidFill>
                <a:latin typeface="Calibri"/>
              </a:endParaRPr>
            </a:p>
          </p:txBody>
        </p:sp>
        <p:sp>
          <p:nvSpPr>
            <p:cNvPr id="6" name="TextBox 5"/>
            <p:cNvSpPr txBox="1"/>
            <p:nvPr/>
          </p:nvSpPr>
          <p:spPr>
            <a:xfrm>
              <a:off x="5965423" y="2181063"/>
              <a:ext cx="1688123" cy="1037677"/>
            </a:xfrm>
            <a:prstGeom prst="rect">
              <a:avLst/>
            </a:prstGeom>
            <a:noFill/>
          </p:spPr>
          <p:txBody>
            <a:bodyPr wrap="square" rtlCol="0">
              <a:spAutoFit/>
            </a:bodyPr>
            <a:lstStyle/>
            <a:p>
              <a:pPr defTabSz="844083">
                <a:defRPr/>
              </a:pPr>
              <a:endParaRPr lang="en-US" sz="1200" b="1" kern="0" dirty="0">
                <a:solidFill>
                  <a:srgbClr val="FFFFFF"/>
                </a:solidFill>
                <a:latin typeface="Calibri"/>
              </a:endParaRPr>
            </a:p>
            <a:p>
              <a:pPr defTabSz="844083">
                <a:defRPr/>
              </a:pPr>
              <a:r>
                <a:rPr lang="en-US" sz="1200" b="1" kern="0" dirty="0">
                  <a:solidFill>
                    <a:srgbClr val="FFFFFF"/>
                  </a:solidFill>
                  <a:latin typeface="Calibri"/>
                </a:rPr>
                <a:t>PERIOD</a:t>
              </a:r>
            </a:p>
            <a:p>
              <a:pPr defTabSz="844083">
                <a:defRPr/>
              </a:pPr>
              <a:endParaRPr lang="en-US" sz="1200" b="1" kern="0" dirty="0">
                <a:solidFill>
                  <a:srgbClr val="FFFFFF"/>
                </a:solidFill>
                <a:latin typeface="Calibri"/>
              </a:endParaRPr>
            </a:p>
            <a:p>
              <a:pPr defTabSz="844083">
                <a:defRPr/>
              </a:pPr>
              <a:r>
                <a:rPr lang="en-US" sz="1200" b="1" kern="0" dirty="0">
                  <a:solidFill>
                    <a:srgbClr val="FF8200"/>
                  </a:solidFill>
                  <a:latin typeface="Calibri"/>
                </a:rPr>
                <a:t>2011-2015</a:t>
              </a:r>
              <a:endParaRPr lang="en-US" sz="1200" kern="0" dirty="0">
                <a:solidFill>
                  <a:srgbClr val="FFFFFF"/>
                </a:solidFill>
                <a:latin typeface="Calibri"/>
              </a:endParaRPr>
            </a:p>
            <a:p>
              <a:pPr defTabSz="844083">
                <a:defRPr/>
              </a:pPr>
              <a:endParaRPr lang="en-US" sz="1200" kern="0" dirty="0">
                <a:solidFill>
                  <a:srgbClr val="FFFFFF"/>
                </a:solidFill>
                <a:latin typeface="Calibri"/>
              </a:endParaRPr>
            </a:p>
          </p:txBody>
        </p:sp>
        <p:sp>
          <p:nvSpPr>
            <p:cNvPr id="7" name="Rounded Rectangle 6"/>
            <p:cNvSpPr/>
            <p:nvPr/>
          </p:nvSpPr>
          <p:spPr>
            <a:xfrm>
              <a:off x="1894469" y="1524041"/>
              <a:ext cx="1610934" cy="982160"/>
            </a:xfrm>
            <a:prstGeom prst="roundRect">
              <a:avLst/>
            </a:prstGeom>
            <a:solidFill>
              <a:srgbClr val="A4D0B2"/>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8" name="Rounded Rectangle 7"/>
            <p:cNvSpPr/>
            <p:nvPr/>
          </p:nvSpPr>
          <p:spPr>
            <a:xfrm>
              <a:off x="1895840" y="2123729"/>
              <a:ext cx="1610934" cy="969982"/>
            </a:xfrm>
            <a:prstGeom prst="roundRect">
              <a:avLst/>
            </a:prstGeom>
            <a:solidFill>
              <a:srgbClr val="53565A">
                <a:lumMod val="60000"/>
                <a:lumOff val="40000"/>
              </a:srgbClr>
            </a:solidFill>
            <a:ln w="25400" cap="flat" cmpd="sng" algn="ctr">
              <a:solidFill>
                <a:srgbClr val="53565A">
                  <a:lumMod val="60000"/>
                  <a:lumOff val="40000"/>
                </a:srgbClr>
              </a:solid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9" name="Rounded Rectangle 8"/>
            <p:cNvSpPr/>
            <p:nvPr/>
          </p:nvSpPr>
          <p:spPr>
            <a:xfrm>
              <a:off x="1890363" y="2730696"/>
              <a:ext cx="1610934" cy="900880"/>
            </a:xfrm>
            <a:prstGeom prst="roundRect">
              <a:avLst/>
            </a:prstGeom>
            <a:solidFill>
              <a:schemeClr val="accent5">
                <a:lumMod val="20000"/>
                <a:lumOff val="80000"/>
              </a:schemeClr>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10" name="TextBox 9"/>
            <p:cNvSpPr txBox="1"/>
            <p:nvPr/>
          </p:nvSpPr>
          <p:spPr>
            <a:xfrm>
              <a:off x="1894470" y="1569740"/>
              <a:ext cx="1308885" cy="566006"/>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Engineering &amp; Technology</a:t>
              </a:r>
            </a:p>
            <a:p>
              <a:pPr defTabSz="844083">
                <a:defRPr/>
              </a:pPr>
              <a:r>
                <a:rPr lang="en-US" sz="1000" b="1" kern="0" dirty="0">
                  <a:solidFill>
                    <a:srgbClr val="FF8200"/>
                  </a:solidFill>
                  <a:latin typeface="Calibri"/>
                </a:rPr>
                <a:t>3.5M</a:t>
              </a:r>
            </a:p>
          </p:txBody>
        </p:sp>
        <p:sp>
          <p:nvSpPr>
            <p:cNvPr id="11" name="TextBox 10"/>
            <p:cNvSpPr txBox="1"/>
            <p:nvPr/>
          </p:nvSpPr>
          <p:spPr>
            <a:xfrm>
              <a:off x="1895840" y="2181063"/>
              <a:ext cx="1308885" cy="566006"/>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Clinical, Pre-clinical &amp; Health </a:t>
              </a:r>
            </a:p>
            <a:p>
              <a:pPr defTabSz="844083">
                <a:defRPr/>
              </a:pPr>
              <a:r>
                <a:rPr lang="en-US" sz="1000" b="1" kern="0" dirty="0">
                  <a:solidFill>
                    <a:srgbClr val="FF8200"/>
                  </a:solidFill>
                  <a:latin typeface="Calibri"/>
                </a:rPr>
                <a:t>3.8M</a:t>
              </a:r>
            </a:p>
          </p:txBody>
        </p:sp>
        <p:sp>
          <p:nvSpPr>
            <p:cNvPr id="12" name="TextBox 11"/>
            <p:cNvSpPr txBox="1"/>
            <p:nvPr/>
          </p:nvSpPr>
          <p:spPr>
            <a:xfrm>
              <a:off x="1918853" y="2790408"/>
              <a:ext cx="1398090" cy="408782"/>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Physical Sciences</a:t>
              </a:r>
            </a:p>
            <a:p>
              <a:pPr defTabSz="844083">
                <a:defRPr/>
              </a:pPr>
              <a:r>
                <a:rPr lang="en-US" sz="1000" b="1" kern="0" dirty="0">
                  <a:solidFill>
                    <a:srgbClr val="FF8200"/>
                  </a:solidFill>
                  <a:latin typeface="Calibri"/>
                </a:rPr>
                <a:t>3.5M</a:t>
              </a:r>
            </a:p>
          </p:txBody>
        </p:sp>
        <p:sp>
          <p:nvSpPr>
            <p:cNvPr id="13" name="Rounded Rectangle 12"/>
            <p:cNvSpPr/>
            <p:nvPr/>
          </p:nvSpPr>
          <p:spPr>
            <a:xfrm>
              <a:off x="1890363" y="3188152"/>
              <a:ext cx="1610934" cy="780367"/>
            </a:xfrm>
            <a:prstGeom prst="roundRect">
              <a:avLst/>
            </a:prstGeom>
            <a:solidFill>
              <a:schemeClr val="accent2">
                <a:lumMod val="20000"/>
                <a:lumOff val="80000"/>
              </a:schemeClr>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14" name="Rounded Rectangle 13"/>
            <p:cNvSpPr/>
            <p:nvPr/>
          </p:nvSpPr>
          <p:spPr>
            <a:xfrm>
              <a:off x="1887616" y="3639215"/>
              <a:ext cx="1610934" cy="772342"/>
            </a:xfrm>
            <a:prstGeom prst="roundRect">
              <a:avLst/>
            </a:prstGeom>
            <a:solidFill>
              <a:srgbClr val="F4AAEB"/>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15" name="TextBox 14"/>
            <p:cNvSpPr txBox="1"/>
            <p:nvPr/>
          </p:nvSpPr>
          <p:spPr>
            <a:xfrm>
              <a:off x="1890359" y="3235260"/>
              <a:ext cx="1613673" cy="408782"/>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Social Sciences</a:t>
              </a:r>
            </a:p>
            <a:p>
              <a:pPr defTabSz="844083">
                <a:defRPr/>
              </a:pPr>
              <a:r>
                <a:rPr lang="en-US" sz="1000" b="1" kern="0" dirty="0">
                  <a:solidFill>
                    <a:srgbClr val="FF8200"/>
                  </a:solidFill>
                  <a:latin typeface="Calibri"/>
                </a:rPr>
                <a:t>1.2M</a:t>
              </a:r>
            </a:p>
          </p:txBody>
        </p:sp>
        <p:sp>
          <p:nvSpPr>
            <p:cNvPr id="16" name="TextBox 15"/>
            <p:cNvSpPr txBox="1"/>
            <p:nvPr/>
          </p:nvSpPr>
          <p:spPr>
            <a:xfrm>
              <a:off x="1890360" y="3639216"/>
              <a:ext cx="1460562" cy="408782"/>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Arts &amp; Humanities</a:t>
              </a:r>
            </a:p>
            <a:p>
              <a:pPr defTabSz="844083">
                <a:defRPr/>
              </a:pPr>
              <a:r>
                <a:rPr lang="en-GB" sz="1000" b="1" kern="0" dirty="0">
                  <a:solidFill>
                    <a:srgbClr val="FF8200"/>
                  </a:solidFill>
                  <a:latin typeface="Calibri"/>
                </a:rPr>
                <a:t>579K</a:t>
              </a:r>
              <a:endParaRPr lang="en-US" sz="1000" b="1" kern="0" dirty="0">
                <a:solidFill>
                  <a:srgbClr val="FF8200"/>
                </a:solidFill>
                <a:latin typeface="Calibri"/>
              </a:endParaRPr>
            </a:p>
          </p:txBody>
        </p:sp>
        <p:sp>
          <p:nvSpPr>
            <p:cNvPr id="17" name="Rounded Rectangle 16"/>
            <p:cNvSpPr/>
            <p:nvPr/>
          </p:nvSpPr>
          <p:spPr>
            <a:xfrm>
              <a:off x="1895843" y="4156530"/>
              <a:ext cx="1602710" cy="569910"/>
            </a:xfrm>
            <a:prstGeom prst="roundRect">
              <a:avLst/>
            </a:prstGeom>
            <a:solidFill>
              <a:srgbClr val="FFFFFF">
                <a:lumMod val="75000"/>
              </a:srgbClr>
            </a:solidFill>
            <a:ln w="25400" cap="flat" cmpd="sng" algn="ctr">
              <a:solidFill>
                <a:srgbClr val="FFFFFF">
                  <a:lumMod val="75000"/>
                </a:srgbClr>
              </a:solid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18" name="TextBox 17"/>
            <p:cNvSpPr txBox="1"/>
            <p:nvPr/>
          </p:nvSpPr>
          <p:spPr>
            <a:xfrm>
              <a:off x="1895840" y="4138152"/>
              <a:ext cx="1457821" cy="408782"/>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Life Sciences</a:t>
              </a:r>
            </a:p>
            <a:p>
              <a:pPr defTabSz="844083">
                <a:defRPr/>
              </a:pPr>
              <a:r>
                <a:rPr lang="en-GB" sz="1000" b="1" kern="0" dirty="0">
                  <a:solidFill>
                    <a:srgbClr val="FF8200"/>
                  </a:solidFill>
                  <a:latin typeface="Calibri"/>
                </a:rPr>
                <a:t>2.4M</a:t>
              </a:r>
              <a:endParaRPr lang="en-US" sz="1000" b="1" kern="0" dirty="0">
                <a:solidFill>
                  <a:srgbClr val="FF8200"/>
                </a:solidFill>
                <a:latin typeface="Calibri"/>
              </a:endParaRPr>
            </a:p>
          </p:txBody>
        </p:sp>
        <p:sp>
          <p:nvSpPr>
            <p:cNvPr id="19" name="Rounded Rectangle 18"/>
            <p:cNvSpPr/>
            <p:nvPr/>
          </p:nvSpPr>
          <p:spPr>
            <a:xfrm>
              <a:off x="1887616" y="4635252"/>
              <a:ext cx="1610934" cy="699344"/>
            </a:xfrm>
            <a:prstGeom prst="roundRect">
              <a:avLst/>
            </a:prstGeom>
            <a:solidFill>
              <a:schemeClr val="accent1">
                <a:lumMod val="60000"/>
                <a:lumOff val="40000"/>
              </a:schemeClr>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20" name="TextBox 19"/>
            <p:cNvSpPr txBox="1"/>
            <p:nvPr/>
          </p:nvSpPr>
          <p:spPr>
            <a:xfrm>
              <a:off x="1887619" y="4587488"/>
              <a:ext cx="1457821" cy="408782"/>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Computer Science</a:t>
              </a:r>
            </a:p>
            <a:p>
              <a:pPr defTabSz="844083">
                <a:defRPr/>
              </a:pPr>
              <a:r>
                <a:rPr lang="en-GB" sz="1000" b="1" kern="0" dirty="0">
                  <a:solidFill>
                    <a:srgbClr val="FF8200"/>
                  </a:solidFill>
                  <a:latin typeface="Calibri"/>
                </a:rPr>
                <a:t>1.5M</a:t>
              </a:r>
              <a:endParaRPr lang="en-US" sz="1000" b="1" kern="0" dirty="0">
                <a:solidFill>
                  <a:srgbClr val="FF8200"/>
                </a:solidFill>
                <a:latin typeface="Calibri"/>
              </a:endParaRPr>
            </a:p>
          </p:txBody>
        </p:sp>
        <p:sp>
          <p:nvSpPr>
            <p:cNvPr id="21" name="Rounded Rectangle 20"/>
            <p:cNvSpPr/>
            <p:nvPr/>
          </p:nvSpPr>
          <p:spPr>
            <a:xfrm>
              <a:off x="1887616" y="5063762"/>
              <a:ext cx="1610934" cy="558955"/>
            </a:xfrm>
            <a:prstGeom prst="roundRect">
              <a:avLst/>
            </a:prstGeom>
            <a:solidFill>
              <a:srgbClr val="E4E698"/>
            </a:solidFill>
            <a:ln w="25400" cap="flat" cmpd="sng" algn="ctr">
              <a:noFill/>
              <a:prstDash val="solid"/>
            </a:ln>
            <a:effectLst/>
          </p:spPr>
          <p:txBody>
            <a:bodyPr rtlCol="0" anchor="ctr"/>
            <a:lstStyle/>
            <a:p>
              <a:pPr algn="ctr" defTabSz="844083">
                <a:defRPr/>
              </a:pPr>
              <a:endParaRPr lang="en-US" sz="1200" kern="0" dirty="0">
                <a:solidFill>
                  <a:sysClr val="windowText" lastClr="000000"/>
                </a:solidFill>
                <a:latin typeface="Calibri"/>
              </a:endParaRPr>
            </a:p>
          </p:txBody>
        </p:sp>
        <p:sp>
          <p:nvSpPr>
            <p:cNvPr id="22" name="TextBox 21"/>
            <p:cNvSpPr txBox="1"/>
            <p:nvPr/>
          </p:nvSpPr>
          <p:spPr>
            <a:xfrm>
              <a:off x="1887619" y="5055502"/>
              <a:ext cx="1457821" cy="566006"/>
            </a:xfrm>
            <a:prstGeom prst="rect">
              <a:avLst/>
            </a:prstGeom>
            <a:noFill/>
          </p:spPr>
          <p:txBody>
            <a:bodyPr wrap="square" rtlCol="0">
              <a:spAutoFit/>
            </a:bodyPr>
            <a:lstStyle/>
            <a:p>
              <a:pPr defTabSz="844083">
                <a:defRPr/>
              </a:pPr>
              <a:r>
                <a:rPr lang="en-US" sz="1000" b="1" kern="0" dirty="0">
                  <a:solidFill>
                    <a:sysClr val="windowText" lastClr="000000"/>
                  </a:solidFill>
                  <a:latin typeface="Calibri"/>
                </a:rPr>
                <a:t>Business and Economics</a:t>
              </a:r>
            </a:p>
            <a:p>
              <a:pPr defTabSz="844083">
                <a:defRPr/>
              </a:pPr>
              <a:r>
                <a:rPr lang="en-GB" sz="1000" b="1" kern="0" dirty="0">
                  <a:solidFill>
                    <a:srgbClr val="FF8200"/>
                  </a:solidFill>
                  <a:latin typeface="Calibri"/>
                </a:rPr>
                <a:t>400K</a:t>
              </a:r>
              <a:endParaRPr lang="en-US" sz="1000" b="1" kern="0" dirty="0">
                <a:solidFill>
                  <a:srgbClr val="FF8200"/>
                </a:solidFill>
                <a:latin typeface="Calibri"/>
              </a:endParaRPr>
            </a:p>
          </p:txBody>
        </p:sp>
        <p:sp>
          <p:nvSpPr>
            <p:cNvPr id="23" name="Rounded Rectangle 22"/>
            <p:cNvSpPr/>
            <p:nvPr/>
          </p:nvSpPr>
          <p:spPr>
            <a:xfrm>
              <a:off x="3292563" y="1511101"/>
              <a:ext cx="2672862" cy="4111603"/>
            </a:xfrm>
            <a:prstGeom prst="roundRect">
              <a:avLst>
                <a:gd name="adj" fmla="val 5176"/>
              </a:avLst>
            </a:prstGeom>
            <a:solidFill>
              <a:schemeClr val="accent1">
                <a:lumMod val="75000"/>
              </a:schemeClr>
            </a:solidFill>
            <a:ln w="25400" cap="flat" cmpd="sng" algn="ctr">
              <a:solidFill>
                <a:sysClr val="window" lastClr="FFFFFF"/>
              </a:solidFill>
              <a:prstDash val="solid"/>
            </a:ln>
            <a:effectLst/>
          </p:spPr>
          <p:txBody>
            <a:bodyPr rtlCol="0" anchor="ctr"/>
            <a:lstStyle/>
            <a:p>
              <a:pPr defTabSz="844083">
                <a:defRPr/>
              </a:pPr>
              <a:endParaRPr lang="en-US" sz="1200" kern="0" dirty="0">
                <a:solidFill>
                  <a:srgbClr val="FFFFFF"/>
                </a:solidFill>
                <a:latin typeface="Calibri"/>
              </a:endParaRPr>
            </a:p>
          </p:txBody>
        </p:sp>
        <p:sp>
          <p:nvSpPr>
            <p:cNvPr id="24" name="TextBox 23"/>
            <p:cNvSpPr txBox="1"/>
            <p:nvPr/>
          </p:nvSpPr>
          <p:spPr>
            <a:xfrm>
              <a:off x="3316943" y="2175205"/>
              <a:ext cx="2743200" cy="2735693"/>
            </a:xfrm>
            <a:prstGeom prst="rect">
              <a:avLst/>
            </a:prstGeom>
            <a:noFill/>
          </p:spPr>
          <p:txBody>
            <a:bodyPr wrap="square" rtlCol="0">
              <a:spAutoFit/>
            </a:bodyPr>
            <a:lstStyle/>
            <a:p>
              <a:pPr defTabSz="844083">
                <a:defRPr/>
              </a:pPr>
              <a:endParaRPr lang="en-US" sz="1200" b="1" kern="0" dirty="0">
                <a:solidFill>
                  <a:srgbClr val="FFFFFF"/>
                </a:solidFill>
                <a:latin typeface="Calibri"/>
              </a:endParaRPr>
            </a:p>
            <a:p>
              <a:pPr defTabSz="844083">
                <a:defRPr/>
              </a:pPr>
              <a:r>
                <a:rPr lang="en-US" sz="1200" b="1" kern="0" dirty="0">
                  <a:solidFill>
                    <a:srgbClr val="FFFFFF"/>
                  </a:solidFill>
                  <a:latin typeface="Calibri"/>
                </a:rPr>
                <a:t>DOCUMENT TYPES</a:t>
              </a:r>
            </a:p>
            <a:p>
              <a:pPr defTabSz="844083">
                <a:defRPr/>
              </a:pPr>
              <a:endParaRPr lang="en-US" sz="1200" kern="0" dirty="0">
                <a:solidFill>
                  <a:srgbClr val="FFFFFF"/>
                </a:solidFill>
                <a:latin typeface="Calibri"/>
              </a:endParaRPr>
            </a:p>
            <a:p>
              <a:pPr marL="263776" indent="-263776" defTabSz="844083">
                <a:buFont typeface="Arial" panose="020B0604020202020204" pitchFamily="34" charset="0"/>
                <a:buChar char="•"/>
                <a:defRPr/>
              </a:pPr>
              <a:r>
                <a:rPr lang="en-GB" sz="1200" kern="0" dirty="0">
                  <a:solidFill>
                    <a:srgbClr val="FFFFFF"/>
                  </a:solidFill>
                  <a:latin typeface="Calibri"/>
                </a:rPr>
                <a:t>Article</a:t>
              </a:r>
            </a:p>
            <a:p>
              <a:pPr defTabSz="844083">
                <a:defRPr/>
              </a:pPr>
              <a:r>
                <a:rPr lang="en-GB" sz="1200" b="1" kern="0" dirty="0">
                  <a:solidFill>
                    <a:srgbClr val="FF8200"/>
                  </a:solidFill>
                  <a:latin typeface="Calibri"/>
                </a:rPr>
                <a:t>      </a:t>
              </a:r>
              <a:r>
                <a:rPr lang="en-US" sz="1200" b="1" kern="0" dirty="0">
                  <a:solidFill>
                    <a:srgbClr val="FF8200"/>
                  </a:solidFill>
                  <a:latin typeface="Calibri"/>
                </a:rPr>
                <a:t>8.61M</a:t>
              </a:r>
            </a:p>
            <a:p>
              <a:pPr marL="263776" indent="-263776" defTabSz="844083">
                <a:buFont typeface="Arial" panose="020B0604020202020204" pitchFamily="34" charset="0"/>
                <a:buChar char="•"/>
                <a:defRPr/>
              </a:pPr>
              <a:r>
                <a:rPr lang="en-US" sz="1200" kern="0" dirty="0">
                  <a:solidFill>
                    <a:srgbClr val="FFFFFF"/>
                  </a:solidFill>
                  <a:latin typeface="Calibri"/>
                </a:rPr>
                <a:t>Article Review</a:t>
              </a:r>
            </a:p>
            <a:p>
              <a:pPr defTabSz="844083">
                <a:defRPr/>
              </a:pPr>
              <a:r>
                <a:rPr lang="en-GB" sz="1200" b="1" kern="0" dirty="0">
                  <a:solidFill>
                    <a:srgbClr val="FF8200"/>
                  </a:solidFill>
                  <a:latin typeface="Calibri"/>
                </a:rPr>
                <a:t>      685K</a:t>
              </a:r>
              <a:endParaRPr lang="en-US" sz="1200" b="1" kern="0" dirty="0">
                <a:solidFill>
                  <a:srgbClr val="FF8200"/>
                </a:solidFill>
                <a:latin typeface="Calibri"/>
              </a:endParaRPr>
            </a:p>
            <a:p>
              <a:pPr marL="263776" indent="-263776" defTabSz="844083">
                <a:buFont typeface="Arial" panose="020B0604020202020204" pitchFamily="34" charset="0"/>
                <a:buChar char="•"/>
                <a:defRPr/>
              </a:pPr>
              <a:r>
                <a:rPr lang="en-US" sz="1200" kern="0" dirty="0">
                  <a:solidFill>
                    <a:srgbClr val="FFFFFF"/>
                  </a:solidFill>
                  <a:latin typeface="Calibri"/>
                </a:rPr>
                <a:t>Conference Proceeding</a:t>
              </a:r>
            </a:p>
            <a:p>
              <a:pPr defTabSz="844083">
                <a:defRPr/>
              </a:pPr>
              <a:r>
                <a:rPr lang="en-GB" sz="1200" kern="0" dirty="0">
                  <a:solidFill>
                    <a:srgbClr val="FFFFFF"/>
                  </a:solidFill>
                  <a:latin typeface="Calibri"/>
                </a:rPr>
                <a:t>      </a:t>
              </a:r>
              <a:r>
                <a:rPr lang="en-GB" sz="1200" b="1" kern="0" dirty="0">
                  <a:solidFill>
                    <a:srgbClr val="FF8200"/>
                  </a:solidFill>
                  <a:latin typeface="Calibri"/>
                </a:rPr>
                <a:t>2.06M</a:t>
              </a:r>
            </a:p>
            <a:p>
              <a:pPr marL="263776" indent="-263776" defTabSz="844083">
                <a:buFont typeface="Arial" panose="020B0604020202020204" pitchFamily="34" charset="0"/>
                <a:buChar char="•"/>
                <a:defRPr/>
              </a:pPr>
              <a:r>
                <a:rPr lang="en-GB" sz="1200" kern="0" dirty="0">
                  <a:solidFill>
                    <a:srgbClr val="FFFFFF"/>
                  </a:solidFill>
                  <a:latin typeface="Calibri"/>
                </a:rPr>
                <a:t>Books (series)</a:t>
              </a:r>
              <a:endParaRPr lang="en-US" sz="1200" kern="0" dirty="0">
                <a:solidFill>
                  <a:srgbClr val="FFFFFF"/>
                </a:solidFill>
                <a:latin typeface="Calibri"/>
              </a:endParaRPr>
            </a:p>
            <a:p>
              <a:pPr defTabSz="844083">
                <a:defRPr/>
              </a:pPr>
              <a:r>
                <a:rPr lang="en-GB" sz="1200" kern="0" dirty="0">
                  <a:solidFill>
                    <a:srgbClr val="FFFFFF"/>
                  </a:solidFill>
                  <a:latin typeface="Calibri"/>
                </a:rPr>
                <a:t>      </a:t>
              </a:r>
              <a:r>
                <a:rPr lang="en-GB" sz="1200" b="1" kern="0" dirty="0">
                  <a:solidFill>
                    <a:srgbClr val="FF8200"/>
                  </a:solidFill>
                  <a:latin typeface="Calibri"/>
                </a:rPr>
                <a:t>69K</a:t>
              </a:r>
              <a:endParaRPr lang="en-US" sz="1200" b="1" kern="0" dirty="0">
                <a:solidFill>
                  <a:srgbClr val="FF8200"/>
                </a:solidFill>
                <a:latin typeface="Calibri"/>
              </a:endParaRPr>
            </a:p>
            <a:p>
              <a:pPr marL="263776" indent="-263776" defTabSz="844083">
                <a:buFont typeface="Arial" panose="020B0604020202020204" pitchFamily="34" charset="0"/>
                <a:buChar char="•"/>
                <a:defRPr/>
              </a:pPr>
              <a:r>
                <a:rPr lang="en-US" sz="1200" kern="0" dirty="0">
                  <a:solidFill>
                    <a:srgbClr val="FFFFFF"/>
                  </a:solidFill>
                  <a:latin typeface="Calibri"/>
                </a:rPr>
                <a:t>Book chapters</a:t>
              </a:r>
            </a:p>
            <a:p>
              <a:pPr defTabSz="844083">
                <a:defRPr/>
              </a:pPr>
              <a:r>
                <a:rPr lang="en-GB" sz="1200" kern="0" dirty="0">
                  <a:solidFill>
                    <a:srgbClr val="FFFFFF"/>
                  </a:solidFill>
                  <a:latin typeface="Calibri"/>
                </a:rPr>
                <a:t>      </a:t>
              </a:r>
              <a:r>
                <a:rPr lang="en-GB" sz="1200" b="1" kern="0" dirty="0">
                  <a:solidFill>
                    <a:srgbClr val="FF8200"/>
                  </a:solidFill>
                  <a:latin typeface="Calibri"/>
                </a:rPr>
                <a:t>451K</a:t>
              </a:r>
              <a:endParaRPr lang="en-US" sz="1200" b="1" kern="0" dirty="0">
                <a:solidFill>
                  <a:srgbClr val="FF8200"/>
                </a:solidFill>
                <a:latin typeface="Calibri"/>
              </a:endParaRPr>
            </a:p>
            <a:p>
              <a:pPr defTabSz="844083">
                <a:defRPr/>
              </a:pPr>
              <a:endParaRPr lang="en-US" sz="1200" b="1" kern="0" dirty="0">
                <a:solidFill>
                  <a:srgbClr val="FF8200"/>
                </a:solidFill>
                <a:latin typeface="Calibri"/>
              </a:endParaRPr>
            </a:p>
          </p:txBody>
        </p:sp>
      </p:grpSp>
    </p:spTree>
    <p:extLst>
      <p:ext uri="{BB962C8B-B14F-4D97-AF65-F5344CB8AC3E}">
        <p14:creationId xmlns:p14="http://schemas.microsoft.com/office/powerpoint/2010/main" val="11317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sz="2400" dirty="0"/>
              <a:t>Methodology changes 2014-15</a:t>
            </a:r>
            <a:endParaRPr lang="en-US" sz="2400" dirty="0" smtClean="0">
              <a:latin typeface="+mn-lt"/>
            </a:endParaRPr>
          </a:p>
        </p:txBody>
      </p:sp>
      <p:sp>
        <p:nvSpPr>
          <p:cNvPr id="4" name="Text Placeholder 3"/>
          <p:cNvSpPr>
            <a:spLocks noGrp="1"/>
          </p:cNvSpPr>
          <p:nvPr>
            <p:ph type="body" sz="quarter" idx="11"/>
          </p:nvPr>
        </p:nvSpPr>
        <p:spPr/>
        <p:txBody>
          <a:bodyPr/>
          <a:lstStyle/>
          <a:p>
            <a:pPr marL="342900" indent="-342900">
              <a:buFont typeface="Arial"/>
              <a:buChar char="•"/>
            </a:pPr>
            <a:r>
              <a:rPr lang="en-US" sz="2000" dirty="0"/>
              <a:t>Change of </a:t>
            </a:r>
            <a:r>
              <a:rPr lang="en-US" sz="2000" dirty="0" err="1"/>
              <a:t>Bibliometric</a:t>
            </a:r>
            <a:r>
              <a:rPr lang="en-US" sz="2000" dirty="0"/>
              <a:t> </a:t>
            </a:r>
            <a:r>
              <a:rPr lang="en-US" sz="2000" dirty="0" smtClean="0"/>
              <a:t>supplier</a:t>
            </a:r>
          </a:p>
          <a:p>
            <a:pPr marL="342900" indent="-342900">
              <a:buFont typeface="Arial"/>
              <a:buChar char="•"/>
            </a:pPr>
            <a:endParaRPr lang="en-US" sz="2000" dirty="0"/>
          </a:p>
          <a:p>
            <a:pPr marL="342900" indent="-342900">
              <a:buFont typeface="Arial"/>
              <a:buChar char="•"/>
            </a:pPr>
            <a:r>
              <a:rPr lang="en-US" sz="2000" dirty="0"/>
              <a:t>Expansion of reach from 400 to 800 universities</a:t>
            </a:r>
          </a:p>
          <a:p>
            <a:pPr marL="342900" indent="-342900">
              <a:buFont typeface="Arial"/>
              <a:buChar char="•"/>
            </a:pPr>
            <a:endParaRPr lang="en-US" sz="2000" dirty="0"/>
          </a:p>
        </p:txBody>
      </p:sp>
    </p:spTree>
    <p:extLst>
      <p:ext uri="{BB962C8B-B14F-4D97-AF65-F5344CB8AC3E}">
        <p14:creationId xmlns:p14="http://schemas.microsoft.com/office/powerpoint/2010/main" val="41697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US" sz="2400" dirty="0"/>
              <a:t>Methodology changes 2016-17</a:t>
            </a:r>
          </a:p>
        </p:txBody>
      </p:sp>
      <p:sp>
        <p:nvSpPr>
          <p:cNvPr id="2" name="Text Placeholder 1"/>
          <p:cNvSpPr>
            <a:spLocks noGrp="1"/>
          </p:cNvSpPr>
          <p:nvPr>
            <p:ph type="body" sz="quarter" idx="11"/>
          </p:nvPr>
        </p:nvSpPr>
        <p:spPr/>
        <p:txBody>
          <a:bodyPr/>
          <a:lstStyle/>
          <a:p>
            <a:pPr marL="342900" indent="-342900">
              <a:buFont typeface="Arial"/>
              <a:buChar char="•"/>
            </a:pPr>
            <a:r>
              <a:rPr lang="en-US" sz="2000" dirty="0" smtClean="0">
                <a:latin typeface="Helvetica"/>
                <a:cs typeface="Helvetica"/>
              </a:rPr>
              <a:t>Expanded reach from 800 to 980 Universities</a:t>
            </a:r>
          </a:p>
          <a:p>
            <a:pPr marL="342900" indent="-342900">
              <a:buFont typeface="Arial"/>
              <a:buChar char="•"/>
            </a:pPr>
            <a:endParaRPr lang="en-US" sz="2000" dirty="0" smtClean="0">
              <a:latin typeface="Helvetica"/>
              <a:cs typeface="Helvetica"/>
            </a:endParaRPr>
          </a:p>
          <a:p>
            <a:pPr marL="342900" indent="-342900">
              <a:buFont typeface="Arial"/>
              <a:buChar char="•"/>
            </a:pPr>
            <a:r>
              <a:rPr lang="en-US" sz="2000" dirty="0" smtClean="0">
                <a:latin typeface="Helvetica"/>
                <a:cs typeface="Helvetica"/>
              </a:rPr>
              <a:t>Expanded from 6 to 8 subjects</a:t>
            </a:r>
          </a:p>
          <a:p>
            <a:pPr lvl="1"/>
            <a:r>
              <a:rPr lang="en-US" sz="2000" dirty="0" smtClean="0">
                <a:latin typeface="Helvetica"/>
                <a:cs typeface="Helvetica"/>
              </a:rPr>
              <a:t>Business and Economics is separated from Social Sciences</a:t>
            </a:r>
          </a:p>
          <a:p>
            <a:pPr lvl="1"/>
            <a:r>
              <a:rPr lang="en-US" sz="2000" dirty="0" smtClean="0">
                <a:latin typeface="Helvetica"/>
                <a:cs typeface="Helvetica"/>
              </a:rPr>
              <a:t>Computer Science is separated from Engineering and Technology</a:t>
            </a:r>
          </a:p>
          <a:p>
            <a:pPr lvl="1"/>
            <a:endParaRPr lang="en-US" sz="2000" dirty="0" smtClean="0">
              <a:latin typeface="Helvetica"/>
              <a:cs typeface="Helvetica"/>
            </a:endParaRPr>
          </a:p>
          <a:p>
            <a:pPr marL="342900" indent="-342900">
              <a:buFont typeface="Arial"/>
              <a:buChar char="•"/>
            </a:pPr>
            <a:r>
              <a:rPr lang="en-US" sz="2000" dirty="0" smtClean="0">
                <a:latin typeface="Helvetica"/>
                <a:cs typeface="Helvetica"/>
              </a:rPr>
              <a:t>Reputation</a:t>
            </a:r>
          </a:p>
          <a:p>
            <a:pPr lvl="1"/>
            <a:r>
              <a:rPr lang="en-US" sz="2000" dirty="0" smtClean="0">
                <a:latin typeface="Helvetica"/>
                <a:cs typeface="Helvetica"/>
              </a:rPr>
              <a:t>Country weighted based on response rates</a:t>
            </a:r>
          </a:p>
          <a:p>
            <a:pPr lvl="1"/>
            <a:r>
              <a:rPr lang="en-US" sz="2000" dirty="0" smtClean="0">
                <a:latin typeface="Helvetica"/>
                <a:cs typeface="Helvetica"/>
              </a:rPr>
              <a:t>Average over two years</a:t>
            </a:r>
          </a:p>
          <a:p>
            <a:pPr marL="171450" indent="-171450">
              <a:buFont typeface="Arial"/>
              <a:buChar char="•"/>
            </a:pPr>
            <a:endParaRPr lang="en-US" dirty="0"/>
          </a:p>
          <a:p>
            <a:pPr marL="171450" indent="-171450">
              <a:buFont typeface="Arial"/>
              <a:buChar char="•"/>
            </a:pPr>
            <a:endParaRPr lang="en-US" dirty="0"/>
          </a:p>
          <a:p>
            <a:pPr marL="171450" indent="-171450">
              <a:buFont typeface="Arial"/>
              <a:buChar char="•"/>
            </a:pPr>
            <a:endParaRPr lang="en-US" dirty="0"/>
          </a:p>
        </p:txBody>
      </p:sp>
    </p:spTree>
    <p:extLst>
      <p:ext uri="{BB962C8B-B14F-4D97-AF65-F5344CB8AC3E}">
        <p14:creationId xmlns:p14="http://schemas.microsoft.com/office/powerpoint/2010/main" val="37886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984" b="19833"/>
          <a:stretch/>
        </p:blipFill>
        <p:spPr>
          <a:xfrm>
            <a:off x="1814480" y="4509987"/>
            <a:ext cx="2631440" cy="1304494"/>
          </a:xfrm>
          <a:prstGeom prst="rect">
            <a:avLst/>
          </a:prstGeom>
        </p:spPr>
      </p:pic>
      <p:pic>
        <p:nvPicPr>
          <p:cNvPr id="2051" name="Picture 3" descr="R:\Desktop Folder\WUR1617\WUR_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1" y="1665188"/>
            <a:ext cx="3048000" cy="397459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126311" y="1766890"/>
            <a:ext cx="2617737" cy="577081"/>
          </a:xfrm>
          <a:prstGeom prst="rect">
            <a:avLst/>
          </a:prstGeom>
        </p:spPr>
        <p:txBody>
          <a:bodyPr wrap="square">
            <a:spAutoFit/>
          </a:bodyPr>
          <a:lstStyle/>
          <a:p>
            <a:endParaRPr lang="en-GB" sz="1050" dirty="0"/>
          </a:p>
          <a:p>
            <a:endParaRPr lang="en-GB" sz="1050" dirty="0"/>
          </a:p>
          <a:p>
            <a:endParaRPr lang="en-GB" sz="1050" dirty="0"/>
          </a:p>
        </p:txBody>
      </p:sp>
      <p:sp>
        <p:nvSpPr>
          <p:cNvPr id="3" name="Text Placeholder 2"/>
          <p:cNvSpPr>
            <a:spLocks noGrp="1"/>
          </p:cNvSpPr>
          <p:nvPr>
            <p:ph type="body" sz="quarter" idx="10"/>
          </p:nvPr>
        </p:nvSpPr>
        <p:spPr/>
        <p:txBody>
          <a:bodyPr/>
          <a:lstStyle/>
          <a:p>
            <a:r>
              <a:rPr lang="en-US" sz="2400" dirty="0"/>
              <a:t>Independently audited by PwC</a:t>
            </a:r>
          </a:p>
        </p:txBody>
      </p:sp>
      <p:sp>
        <p:nvSpPr>
          <p:cNvPr id="5" name="Text Placeholder 4"/>
          <p:cNvSpPr>
            <a:spLocks noGrp="1"/>
          </p:cNvSpPr>
          <p:nvPr>
            <p:ph type="body" sz="quarter" idx="11"/>
          </p:nvPr>
        </p:nvSpPr>
        <p:spPr>
          <a:xfrm>
            <a:off x="446568" y="1102809"/>
            <a:ext cx="5463165" cy="5276726"/>
          </a:xfrm>
        </p:spPr>
        <p:txBody>
          <a:bodyPr/>
          <a:lstStyle/>
          <a:p>
            <a:r>
              <a:rPr lang="en-GB" sz="2000" dirty="0"/>
              <a:t>The calculation of our </a:t>
            </a:r>
            <a:r>
              <a:rPr lang="en-GB" sz="2000" i="1" dirty="0"/>
              <a:t>THE</a:t>
            </a:r>
            <a:r>
              <a:rPr lang="en-GB" sz="2000" dirty="0"/>
              <a:t> World University, and USA Ranking has been independently audited by professional services firm PricewaterhouseCoopers (PwC)</a:t>
            </a:r>
            <a:r>
              <a:rPr lang="en-GB" sz="2000" dirty="0" smtClean="0"/>
              <a:t>.</a:t>
            </a:r>
          </a:p>
          <a:p>
            <a:endParaRPr lang="en-GB" sz="2000" dirty="0"/>
          </a:p>
          <a:p>
            <a:r>
              <a:rPr lang="en-GB" sz="2000" dirty="0"/>
              <a:t>This audit is independent of any PwC consultancy on rankings and does not share information with other parts of </a:t>
            </a:r>
            <a:r>
              <a:rPr lang="en-GB" sz="2000" dirty="0" smtClean="0"/>
              <a:t>PwC.</a:t>
            </a:r>
          </a:p>
          <a:p>
            <a:endParaRPr lang="en-GB" sz="2000" dirty="0"/>
          </a:p>
          <a:p>
            <a:endParaRPr lang="en-US" sz="2000" dirty="0"/>
          </a:p>
        </p:txBody>
      </p:sp>
    </p:spTree>
    <p:extLst>
      <p:ext uri="{BB962C8B-B14F-4D97-AF65-F5344CB8AC3E}">
        <p14:creationId xmlns:p14="http://schemas.microsoft.com/office/powerpoint/2010/main" val="34682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normAutofit/>
          </a:bodyPr>
          <a:lstStyle/>
          <a:p>
            <a:r>
              <a:rPr lang="en-US" sz="2400" dirty="0" smtClean="0"/>
              <a:t>Planned methodology </a:t>
            </a:r>
            <a:r>
              <a:rPr lang="en-US" sz="2400" dirty="0"/>
              <a:t>changes 2017-18</a:t>
            </a:r>
            <a:endParaRPr lang="en-US" sz="2400" dirty="0">
              <a:latin typeface="+mn-lt"/>
            </a:endParaRPr>
          </a:p>
        </p:txBody>
      </p:sp>
      <p:sp>
        <p:nvSpPr>
          <p:cNvPr id="2" name="Text Placeholder 1"/>
          <p:cNvSpPr>
            <a:spLocks noGrp="1"/>
          </p:cNvSpPr>
          <p:nvPr>
            <p:ph type="body" sz="quarter" idx="11"/>
          </p:nvPr>
        </p:nvSpPr>
        <p:spPr/>
        <p:txBody>
          <a:bodyPr/>
          <a:lstStyle/>
          <a:p>
            <a:pPr marL="342900" indent="-342900">
              <a:buFont typeface="Arial"/>
              <a:buChar char="•"/>
            </a:pPr>
            <a:r>
              <a:rPr lang="en-US" sz="2000" dirty="0"/>
              <a:t>Expand range from 980 to 1000 </a:t>
            </a:r>
            <a:r>
              <a:rPr lang="en-US" sz="2000" dirty="0" smtClean="0"/>
              <a:t>Universities</a:t>
            </a:r>
          </a:p>
          <a:p>
            <a:pPr marL="342900" indent="-342900">
              <a:buFont typeface="Arial"/>
              <a:buChar char="•"/>
            </a:pPr>
            <a:endParaRPr lang="en-US" sz="2000" dirty="0"/>
          </a:p>
          <a:p>
            <a:pPr marL="342900" indent="-342900">
              <a:buFont typeface="Arial"/>
              <a:buChar char="•"/>
            </a:pPr>
            <a:r>
              <a:rPr lang="en-US" sz="2000" dirty="0"/>
              <a:t>Expand subjects from 8 to </a:t>
            </a:r>
            <a:r>
              <a:rPr lang="en-US" sz="2000" dirty="0" smtClean="0"/>
              <a:t>11</a:t>
            </a:r>
          </a:p>
          <a:p>
            <a:pPr marL="342900" indent="-342900">
              <a:buFont typeface="Arial"/>
              <a:buChar char="•"/>
            </a:pPr>
            <a:endParaRPr lang="en-US" sz="2000" dirty="0"/>
          </a:p>
          <a:p>
            <a:pPr marL="342900" indent="-342900">
              <a:buFont typeface="Arial"/>
              <a:buChar char="•"/>
            </a:pPr>
            <a:r>
              <a:rPr lang="en-US" sz="2000" dirty="0" smtClean="0"/>
              <a:t>Paper to subject ratio calculation improvement</a:t>
            </a:r>
            <a:endParaRPr lang="en-US" sz="2000" dirty="0"/>
          </a:p>
        </p:txBody>
      </p:sp>
    </p:spTree>
    <p:extLst>
      <p:ext uri="{BB962C8B-B14F-4D97-AF65-F5344CB8AC3E}">
        <p14:creationId xmlns:p14="http://schemas.microsoft.com/office/powerpoint/2010/main" val="187173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a:t>Subject groupings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0796841"/>
              </p:ext>
            </p:extLst>
          </p:nvPr>
        </p:nvGraphicFramePr>
        <p:xfrm>
          <a:off x="335743" y="1705588"/>
          <a:ext cx="9079440" cy="3938292"/>
        </p:xfrm>
        <a:graphic>
          <a:graphicData uri="http://schemas.openxmlformats.org/drawingml/2006/table">
            <a:tbl>
              <a:tblPr firstRow="1" bandRow="1">
                <a:tableStyleId>{5C22544A-7EE6-4342-B048-85BDC9FD1C3A}</a:tableStyleId>
              </a:tblPr>
              <a:tblGrid>
                <a:gridCol w="2269860">
                  <a:extLst>
                    <a:ext uri="{9D8B030D-6E8A-4147-A177-3AD203B41FA5}">
                      <a16:colId xmlns:a16="http://schemas.microsoft.com/office/drawing/2014/main" val="20000"/>
                    </a:ext>
                  </a:extLst>
                </a:gridCol>
                <a:gridCol w="2269860">
                  <a:extLst>
                    <a:ext uri="{9D8B030D-6E8A-4147-A177-3AD203B41FA5}">
                      <a16:colId xmlns:a16="http://schemas.microsoft.com/office/drawing/2014/main" val="20001"/>
                    </a:ext>
                  </a:extLst>
                </a:gridCol>
                <a:gridCol w="2269860">
                  <a:extLst>
                    <a:ext uri="{9D8B030D-6E8A-4147-A177-3AD203B41FA5}">
                      <a16:colId xmlns:a16="http://schemas.microsoft.com/office/drawing/2014/main" val="20002"/>
                    </a:ext>
                  </a:extLst>
                </a:gridCol>
                <a:gridCol w="2269860">
                  <a:extLst>
                    <a:ext uri="{9D8B030D-6E8A-4147-A177-3AD203B41FA5}">
                      <a16:colId xmlns:a16="http://schemas.microsoft.com/office/drawing/2014/main" val="20003"/>
                    </a:ext>
                  </a:extLst>
                </a:gridCol>
              </a:tblGrid>
              <a:tr h="2002812">
                <a:tc>
                  <a:txBody>
                    <a:bodyPr/>
                    <a:lstStyle/>
                    <a:p>
                      <a:r>
                        <a:rPr lang="en-US" sz="1100" b="1" dirty="0" smtClean="0"/>
                        <a:t>ARTS AND HUMANITIES </a:t>
                      </a:r>
                      <a:endParaRPr lang="en-US" sz="1100" dirty="0" smtClean="0"/>
                    </a:p>
                    <a:p>
                      <a:pPr marL="171450" indent="-171450">
                        <a:buFont typeface="Arial"/>
                        <a:buChar char="•"/>
                      </a:pPr>
                      <a:r>
                        <a:rPr lang="en-US" sz="1100" b="0" dirty="0" smtClean="0"/>
                        <a:t>Art, Performing Arts &amp; Design (</a:t>
                      </a:r>
                      <a:r>
                        <a:rPr lang="en-US" sz="1100" b="0" dirty="0" err="1" smtClean="0"/>
                        <a:t>inc.</a:t>
                      </a:r>
                      <a:r>
                        <a:rPr lang="en-US" sz="1100" b="0" dirty="0" smtClean="0"/>
                        <a:t> Creative Arts) </a:t>
                      </a:r>
                    </a:p>
                    <a:p>
                      <a:pPr marL="171450" indent="-171450">
                        <a:buFont typeface="Arial"/>
                        <a:buChar char="•"/>
                      </a:pPr>
                      <a:r>
                        <a:rPr lang="en-US" sz="1100" b="0" dirty="0" smtClean="0"/>
                        <a:t>Languages, Literature &amp; Linguistics </a:t>
                      </a:r>
                    </a:p>
                    <a:p>
                      <a:pPr marL="171450" indent="-171450">
                        <a:buFont typeface="Arial"/>
                        <a:buChar char="•"/>
                      </a:pPr>
                      <a:r>
                        <a:rPr lang="en-US" sz="1100" b="0" dirty="0" smtClean="0"/>
                        <a:t>History, Philosophy &amp; Theology (</a:t>
                      </a:r>
                      <a:r>
                        <a:rPr lang="en-US" sz="1100" b="0" dirty="0" err="1" smtClean="0"/>
                        <a:t>inc.</a:t>
                      </a:r>
                      <a:r>
                        <a:rPr lang="en-US" sz="1100" b="0" dirty="0" smtClean="0"/>
                        <a:t> Classics) </a:t>
                      </a:r>
                    </a:p>
                    <a:p>
                      <a:pPr marL="171450" indent="-171450">
                        <a:buFont typeface="Arial"/>
                        <a:buChar char="•"/>
                      </a:pPr>
                      <a:r>
                        <a:rPr lang="en-US" sz="1100" b="0" dirty="0" smtClean="0"/>
                        <a:t>Architecture </a:t>
                      </a:r>
                    </a:p>
                    <a:p>
                      <a:pPr marL="171450" indent="-171450">
                        <a:buFont typeface="Arial"/>
                        <a:buChar char="•"/>
                      </a:pPr>
                      <a:r>
                        <a:rPr lang="en-US" sz="1100" b="0" dirty="0" smtClean="0"/>
                        <a:t>Archaeology </a:t>
                      </a:r>
                    </a:p>
                  </a:txBody>
                  <a:tcPr>
                    <a:blipFill rotWithShape="1">
                      <a:blip r:embed="rId2"/>
                      <a:stretch>
                        <a:fillRect/>
                      </a:stretch>
                    </a:blipFill>
                  </a:tcPr>
                </a:tc>
                <a:tc>
                  <a:txBody>
                    <a:bodyPr/>
                    <a:lstStyle/>
                    <a:p>
                      <a:r>
                        <a:rPr lang="en-US" sz="1100" b="1" dirty="0" smtClean="0"/>
                        <a:t>SOCIAL SCIENCES </a:t>
                      </a:r>
                      <a:endParaRPr lang="en-US" sz="1100" dirty="0" smtClean="0"/>
                    </a:p>
                    <a:p>
                      <a:pPr marL="171450" indent="-171450">
                        <a:buFont typeface="Arial"/>
                        <a:buChar char="•"/>
                      </a:pPr>
                      <a:r>
                        <a:rPr lang="en-US" sz="1100" b="0" dirty="0" smtClean="0"/>
                        <a:t>Communication &amp; Media Studies </a:t>
                      </a:r>
                    </a:p>
                    <a:p>
                      <a:pPr marL="171450" indent="-171450">
                        <a:buFont typeface="Arial"/>
                        <a:buChar char="•"/>
                      </a:pPr>
                      <a:r>
                        <a:rPr lang="en-US" sz="1100" b="0" dirty="0" smtClean="0"/>
                        <a:t>Education </a:t>
                      </a:r>
                    </a:p>
                    <a:p>
                      <a:pPr marL="171450" indent="-171450">
                        <a:buFont typeface="Arial"/>
                        <a:buChar char="•"/>
                      </a:pPr>
                      <a:r>
                        <a:rPr lang="en-US" sz="1100" b="0" dirty="0" smtClean="0"/>
                        <a:t>Law </a:t>
                      </a:r>
                    </a:p>
                    <a:p>
                      <a:pPr marL="171450" indent="-171450">
                        <a:buFont typeface="Arial"/>
                        <a:buChar char="•"/>
                      </a:pPr>
                      <a:r>
                        <a:rPr lang="en-US" sz="1100" b="0" dirty="0" smtClean="0"/>
                        <a:t>Politics &amp; International Studies (</a:t>
                      </a:r>
                      <a:r>
                        <a:rPr lang="en-US" sz="1100" b="0" dirty="0" err="1" smtClean="0"/>
                        <a:t>inc.</a:t>
                      </a:r>
                      <a:r>
                        <a:rPr lang="en-US" sz="1100" b="0" dirty="0" smtClean="0"/>
                        <a:t> Development Studies) </a:t>
                      </a:r>
                    </a:p>
                    <a:p>
                      <a:pPr marL="171450" indent="-171450">
                        <a:buFont typeface="Arial"/>
                        <a:buChar char="•"/>
                      </a:pPr>
                      <a:r>
                        <a:rPr lang="en-US" sz="1100" b="0" dirty="0" smtClean="0"/>
                        <a:t>Sociology (</a:t>
                      </a:r>
                      <a:r>
                        <a:rPr lang="en-US" sz="1100" b="0" dirty="0" err="1" smtClean="0"/>
                        <a:t>inc.</a:t>
                      </a:r>
                      <a:r>
                        <a:rPr lang="en-US" sz="1100" b="0" dirty="0" smtClean="0"/>
                        <a:t> cultural studies, population &amp; anthropology) </a:t>
                      </a:r>
                    </a:p>
                    <a:p>
                      <a:pPr marL="171450" indent="-171450">
                        <a:buFont typeface="Arial"/>
                        <a:buChar char="•"/>
                      </a:pPr>
                      <a:r>
                        <a:rPr lang="en-US" sz="1100" b="0" dirty="0" smtClean="0"/>
                        <a:t>Psychology </a:t>
                      </a:r>
                    </a:p>
                    <a:p>
                      <a:pPr marL="171450" indent="-171450">
                        <a:buFont typeface="Arial"/>
                        <a:buChar char="•"/>
                      </a:pPr>
                      <a:r>
                        <a:rPr lang="en-US" sz="1100" b="0" dirty="0" smtClean="0"/>
                        <a:t>Geography </a:t>
                      </a:r>
                    </a:p>
                    <a:p>
                      <a:endParaRPr lang="en-US" sz="1100" b="0" dirty="0" smtClean="0">
                        <a:solidFill>
                          <a:srgbClr val="FF0000"/>
                        </a:solidFill>
                      </a:endParaRPr>
                    </a:p>
                  </a:txBody>
                  <a:tcPr>
                    <a:blipFill rotWithShape="1">
                      <a:blip r:embed="rId3"/>
                      <a:stretch>
                        <a:fillRect/>
                      </a:stretch>
                    </a:blipFill>
                  </a:tcPr>
                </a:tc>
                <a:tc>
                  <a:txBody>
                    <a:bodyPr/>
                    <a:lstStyle/>
                    <a:p>
                      <a:r>
                        <a:rPr lang="en-US" sz="1100" b="1" dirty="0" smtClean="0"/>
                        <a:t>BUSINESS AND ECONOMICS </a:t>
                      </a:r>
                      <a:endParaRPr lang="en-US" sz="1100" dirty="0" smtClean="0"/>
                    </a:p>
                    <a:p>
                      <a:pPr marL="171450" indent="-171450">
                        <a:buFont typeface="Arial"/>
                        <a:buChar char="•"/>
                      </a:pPr>
                      <a:r>
                        <a:rPr lang="en-US" sz="1100" b="0" dirty="0" smtClean="0"/>
                        <a:t>Business &amp; Management </a:t>
                      </a:r>
                    </a:p>
                    <a:p>
                      <a:pPr marL="171450" indent="-171450">
                        <a:buFont typeface="Arial"/>
                        <a:buChar char="•"/>
                      </a:pPr>
                      <a:r>
                        <a:rPr lang="en-US" sz="1100" b="0" dirty="0" smtClean="0"/>
                        <a:t>Accounting &amp; Finance</a:t>
                      </a:r>
                    </a:p>
                    <a:p>
                      <a:pPr marL="171450" indent="-171450">
                        <a:buFont typeface="Arial"/>
                        <a:buChar char="•"/>
                      </a:pPr>
                      <a:r>
                        <a:rPr lang="en-US" sz="1100" b="0" dirty="0" smtClean="0"/>
                        <a:t>Economics &amp; Econometrics </a:t>
                      </a:r>
                    </a:p>
                  </a:txBody>
                  <a:tcPr>
                    <a:blipFill rotWithShape="1">
                      <a:blip r:embed="rId4"/>
                      <a:stretch>
                        <a:fillRect/>
                      </a:stretch>
                    </a:blipFill>
                  </a:tcPr>
                </a:tc>
                <a:tc>
                  <a:txBody>
                    <a:bodyPr/>
                    <a:lstStyle/>
                    <a:p>
                      <a:r>
                        <a:rPr lang="en-US" sz="1100" b="1" dirty="0" smtClean="0">
                          <a:solidFill>
                            <a:schemeClr val="bg1"/>
                          </a:solidFill>
                        </a:rPr>
                        <a:t>CLINICAL, PRE-CLINICAL AND HEALTH </a:t>
                      </a:r>
                      <a:endParaRPr lang="en-US" sz="1100" dirty="0" smtClean="0">
                        <a:solidFill>
                          <a:schemeClr val="bg1"/>
                        </a:solidFill>
                      </a:endParaRPr>
                    </a:p>
                    <a:p>
                      <a:pPr marL="171450" indent="-171450">
                        <a:buFont typeface="Arial"/>
                        <a:buChar char="•"/>
                      </a:pPr>
                      <a:r>
                        <a:rPr lang="en-US" sz="1100" b="0" dirty="0" smtClean="0">
                          <a:solidFill>
                            <a:schemeClr val="bg1"/>
                          </a:solidFill>
                        </a:rPr>
                        <a:t>Medicine &amp; Dentistry</a:t>
                      </a:r>
                    </a:p>
                    <a:p>
                      <a:pPr marL="171450" indent="-171450">
                        <a:buFont typeface="Arial"/>
                        <a:buChar char="•"/>
                      </a:pPr>
                      <a:r>
                        <a:rPr lang="en-US" sz="1100" b="0" dirty="0" smtClean="0">
                          <a:solidFill>
                            <a:schemeClr val="bg1"/>
                          </a:solidFill>
                        </a:rPr>
                        <a:t>Other Health (</a:t>
                      </a:r>
                      <a:r>
                        <a:rPr lang="en-US" sz="1100" b="0" dirty="0" err="1" smtClean="0">
                          <a:solidFill>
                            <a:schemeClr val="bg1"/>
                          </a:solidFill>
                        </a:rPr>
                        <a:t>inc.</a:t>
                      </a:r>
                      <a:r>
                        <a:rPr lang="en-US" sz="1100" b="0" dirty="0" smtClean="0">
                          <a:solidFill>
                            <a:schemeClr val="bg1"/>
                          </a:solidFill>
                        </a:rPr>
                        <a:t> Nursing &amp; Healthcare Services) </a:t>
                      </a:r>
                    </a:p>
                    <a:p>
                      <a:pPr marL="0" indent="0">
                        <a:buFont typeface="Arial"/>
                        <a:buNone/>
                      </a:pPr>
                      <a:endParaRPr lang="en-US" sz="1100" b="0" dirty="0" smtClean="0"/>
                    </a:p>
                  </a:txBody>
                  <a:tcPr>
                    <a:blipFill rotWithShape="1">
                      <a:blip r:embed="rId5"/>
                      <a:stretch>
                        <a:fillRect/>
                      </a:stretch>
                    </a:blipFill>
                  </a:tcPr>
                </a:tc>
                <a:extLst>
                  <a:ext uri="{0D108BD9-81ED-4DB2-BD59-A6C34878D82A}">
                    <a16:rowId xmlns:a16="http://schemas.microsoft.com/office/drawing/2014/main" val="10000"/>
                  </a:ext>
                </a:extLst>
              </a:tr>
              <a:tr h="10972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smtClean="0">
                          <a:solidFill>
                            <a:srgbClr val="FFFFFF"/>
                          </a:solidFill>
                        </a:rPr>
                        <a:t>LIFE SCIENCES </a:t>
                      </a:r>
                      <a:endParaRPr lang="en-US" sz="1100" dirty="0" smtClean="0">
                        <a:solidFill>
                          <a:srgbClr val="FFFFFF"/>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dirty="0" smtClean="0">
                          <a:solidFill>
                            <a:srgbClr val="FFFFFF"/>
                          </a:solidFill>
                        </a:rPr>
                        <a:t>Agriculture &amp; Forestry </a:t>
                      </a:r>
                      <a:br>
                        <a:rPr lang="en-US" sz="1100" dirty="0" smtClean="0">
                          <a:solidFill>
                            <a:srgbClr val="FFFFFF"/>
                          </a:solidFill>
                        </a:rPr>
                      </a:br>
                      <a:r>
                        <a:rPr lang="en-US" sz="1100" dirty="0" smtClean="0">
                          <a:solidFill>
                            <a:srgbClr val="FFFFFF"/>
                          </a:solidFill>
                        </a:rPr>
                        <a:t>(</a:t>
                      </a:r>
                      <a:r>
                        <a:rPr lang="en-US" sz="1100" dirty="0" err="1" smtClean="0">
                          <a:solidFill>
                            <a:srgbClr val="FFFFFF"/>
                          </a:solidFill>
                        </a:rPr>
                        <a:t>inc.</a:t>
                      </a:r>
                      <a:r>
                        <a:rPr lang="en-US" sz="1100" dirty="0" smtClean="0">
                          <a:solidFill>
                            <a:srgbClr val="FFFFFF"/>
                          </a:solidFill>
                        </a:rPr>
                        <a:t> food)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dirty="0" smtClean="0">
                          <a:solidFill>
                            <a:srgbClr val="FFFFFF"/>
                          </a:solidFill>
                        </a:rPr>
                        <a:t>Biological Sciences </a:t>
                      </a:r>
                      <a:br>
                        <a:rPr lang="en-US" sz="1100" dirty="0" smtClean="0">
                          <a:solidFill>
                            <a:srgbClr val="FFFFFF"/>
                          </a:solidFill>
                        </a:rPr>
                      </a:br>
                      <a:r>
                        <a:rPr lang="en-US" sz="1100" dirty="0" smtClean="0">
                          <a:solidFill>
                            <a:srgbClr val="FFFFFF"/>
                          </a:solidFill>
                        </a:rPr>
                        <a:t>(</a:t>
                      </a:r>
                      <a:r>
                        <a:rPr lang="en-US" sz="1100" dirty="0" err="1" smtClean="0">
                          <a:solidFill>
                            <a:srgbClr val="FFFFFF"/>
                          </a:solidFill>
                        </a:rPr>
                        <a:t>inc.</a:t>
                      </a:r>
                      <a:r>
                        <a:rPr lang="en-US" sz="1100" dirty="0" smtClean="0">
                          <a:solidFill>
                            <a:srgbClr val="FFFFFF"/>
                          </a:solidFill>
                        </a:rPr>
                        <a:t> biochemistry)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dirty="0" smtClean="0">
                          <a:solidFill>
                            <a:srgbClr val="FFFFFF"/>
                          </a:solidFill>
                        </a:rPr>
                        <a:t>Veterinary Science </a:t>
                      </a:r>
                      <a:br>
                        <a:rPr lang="en-US" sz="1100" dirty="0" smtClean="0">
                          <a:solidFill>
                            <a:srgbClr val="FFFFFF"/>
                          </a:solidFill>
                        </a:rPr>
                      </a:br>
                      <a:r>
                        <a:rPr lang="en-US" sz="1100" dirty="0" smtClean="0">
                          <a:solidFill>
                            <a:srgbClr val="FFFFFF"/>
                          </a:solidFill>
                        </a:rPr>
                        <a:t>(</a:t>
                      </a:r>
                      <a:r>
                        <a:rPr lang="en-US" sz="1100" dirty="0" err="1" smtClean="0">
                          <a:solidFill>
                            <a:srgbClr val="FFFFFF"/>
                          </a:solidFill>
                        </a:rPr>
                        <a:t>inc</a:t>
                      </a:r>
                      <a:r>
                        <a:rPr lang="en-US" sz="1100" dirty="0" smtClean="0">
                          <a:solidFill>
                            <a:srgbClr val="FFFFFF"/>
                          </a:solidFill>
                        </a:rPr>
                        <a:t> zoology)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100" dirty="0" smtClean="0">
                          <a:solidFill>
                            <a:srgbClr val="FFFFFF"/>
                          </a:solidFill>
                        </a:rPr>
                        <a:t>Sports Science </a:t>
                      </a:r>
                    </a:p>
                    <a:p>
                      <a:endParaRPr lang="en-US" sz="1100" dirty="0" smtClean="0">
                        <a:solidFill>
                          <a:schemeClr val="tx1"/>
                        </a:solidFill>
                      </a:endParaRPr>
                    </a:p>
                  </a:txBody>
                  <a:tcPr>
                    <a:blipFill rotWithShape="1">
                      <a:blip r:embed="rId6"/>
                      <a:stretch>
                        <a:fillRect/>
                      </a:stretch>
                    </a:blipFill>
                  </a:tcPr>
                </a:tc>
                <a:tc>
                  <a:txBody>
                    <a:bodyPr/>
                    <a:lstStyle/>
                    <a:p>
                      <a:r>
                        <a:rPr lang="en-US" sz="1100" b="1" dirty="0" smtClean="0">
                          <a:solidFill>
                            <a:srgbClr val="FFFFFF"/>
                          </a:solidFill>
                        </a:rPr>
                        <a:t>PHYSICAL SCIENCES </a:t>
                      </a:r>
                      <a:endParaRPr lang="en-US" sz="1100" dirty="0" smtClean="0">
                        <a:solidFill>
                          <a:srgbClr val="FFFFFF"/>
                        </a:solidFill>
                      </a:endParaRPr>
                    </a:p>
                    <a:p>
                      <a:pPr marL="171450" indent="-171450">
                        <a:buFont typeface="Arial"/>
                        <a:buChar char="•"/>
                      </a:pPr>
                      <a:r>
                        <a:rPr lang="en-US" sz="1100" dirty="0" smtClean="0">
                          <a:solidFill>
                            <a:srgbClr val="FFFFFF"/>
                          </a:solidFill>
                        </a:rPr>
                        <a:t>Mathematics &amp; Statistics </a:t>
                      </a:r>
                    </a:p>
                    <a:p>
                      <a:pPr marL="171450" indent="-171450">
                        <a:buFont typeface="Arial"/>
                        <a:buChar char="•"/>
                      </a:pPr>
                      <a:r>
                        <a:rPr lang="en-US" sz="1100" dirty="0" smtClean="0">
                          <a:solidFill>
                            <a:srgbClr val="FFFFFF"/>
                          </a:solidFill>
                        </a:rPr>
                        <a:t>Physics &amp; Astronomy </a:t>
                      </a:r>
                    </a:p>
                    <a:p>
                      <a:pPr marL="171450" indent="-171450">
                        <a:buFont typeface="Arial"/>
                        <a:buChar char="•"/>
                      </a:pPr>
                      <a:r>
                        <a:rPr lang="en-US" sz="1100" dirty="0" smtClean="0">
                          <a:solidFill>
                            <a:srgbClr val="FFFFFF"/>
                          </a:solidFill>
                        </a:rPr>
                        <a:t>Chemistry </a:t>
                      </a:r>
                    </a:p>
                    <a:p>
                      <a:pPr marL="171450" indent="-171450">
                        <a:buFont typeface="Arial"/>
                        <a:buChar char="•"/>
                      </a:pPr>
                      <a:r>
                        <a:rPr lang="en-US" sz="1100" dirty="0" smtClean="0">
                          <a:solidFill>
                            <a:srgbClr val="FFFFFF"/>
                          </a:solidFill>
                        </a:rPr>
                        <a:t>Geology, Environmental, Earth &amp; Marine Sciences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100" dirty="0" smtClean="0">
                        <a:solidFill>
                          <a:srgbClr val="000000"/>
                        </a:solidFill>
                      </a:endParaRPr>
                    </a:p>
                  </a:txBody>
                  <a:tcPr>
                    <a:blipFill rotWithShape="1">
                      <a:blip r:embed="rId7"/>
                      <a:stretch>
                        <a:fillRect/>
                      </a:stretch>
                    </a:blipFill>
                  </a:tcPr>
                </a:tc>
                <a:tc>
                  <a:txBody>
                    <a:bodyPr/>
                    <a:lstStyle/>
                    <a:p>
                      <a:r>
                        <a:rPr lang="en-US" sz="1100" b="1" dirty="0" smtClean="0">
                          <a:solidFill>
                            <a:srgbClr val="FFFFFF"/>
                          </a:solidFill>
                        </a:rPr>
                        <a:t>ENGINEERING AND TECHNOLOGY </a:t>
                      </a:r>
                      <a:endParaRPr lang="en-US" sz="1100" dirty="0" smtClean="0">
                        <a:solidFill>
                          <a:srgbClr val="FFFFFF"/>
                        </a:solidFill>
                      </a:endParaRPr>
                    </a:p>
                    <a:p>
                      <a:pPr marL="171450" indent="-171450">
                        <a:buFont typeface="Arial"/>
                        <a:buChar char="•"/>
                      </a:pPr>
                      <a:r>
                        <a:rPr lang="en-US" sz="1100" b="0" dirty="0" smtClean="0">
                          <a:solidFill>
                            <a:srgbClr val="FFFFFF"/>
                          </a:solidFill>
                        </a:rPr>
                        <a:t>General Engineering</a:t>
                      </a:r>
                    </a:p>
                    <a:p>
                      <a:pPr marL="171450" indent="-171450">
                        <a:buFont typeface="Arial"/>
                        <a:buChar char="•"/>
                      </a:pPr>
                      <a:r>
                        <a:rPr lang="en-US" sz="1100" b="0" dirty="0" smtClean="0">
                          <a:solidFill>
                            <a:srgbClr val="FFFFFF"/>
                          </a:solidFill>
                        </a:rPr>
                        <a:t>Electrical and Electronic Engineering </a:t>
                      </a:r>
                    </a:p>
                    <a:p>
                      <a:pPr marL="171450" indent="-171450">
                        <a:buFont typeface="Arial"/>
                        <a:buChar char="•"/>
                      </a:pPr>
                      <a:r>
                        <a:rPr lang="en-US" sz="1100" b="0" dirty="0" smtClean="0">
                          <a:solidFill>
                            <a:srgbClr val="FFFFFF"/>
                          </a:solidFill>
                        </a:rPr>
                        <a:t>Mechanical and Aerospace Engineering</a:t>
                      </a:r>
                    </a:p>
                    <a:p>
                      <a:pPr marL="171450" indent="-171450">
                        <a:buFont typeface="Arial"/>
                        <a:buChar char="•"/>
                      </a:pPr>
                      <a:r>
                        <a:rPr lang="en-US" sz="1100" b="0" dirty="0" smtClean="0">
                          <a:solidFill>
                            <a:srgbClr val="FFFFFF"/>
                          </a:solidFill>
                        </a:rPr>
                        <a:t>Civil Engineering </a:t>
                      </a:r>
                      <a:br>
                        <a:rPr lang="en-US" sz="1100" b="0" dirty="0" smtClean="0">
                          <a:solidFill>
                            <a:srgbClr val="FFFFFF"/>
                          </a:solidFill>
                        </a:rPr>
                      </a:br>
                      <a:r>
                        <a:rPr lang="en-US" sz="1100" b="0" dirty="0" smtClean="0">
                          <a:solidFill>
                            <a:srgbClr val="FFFFFF"/>
                          </a:solidFill>
                        </a:rPr>
                        <a:t>(</a:t>
                      </a:r>
                      <a:r>
                        <a:rPr lang="en-US" sz="1100" b="0" dirty="0" err="1" smtClean="0">
                          <a:solidFill>
                            <a:srgbClr val="FFFFFF"/>
                          </a:solidFill>
                        </a:rPr>
                        <a:t>inc.</a:t>
                      </a:r>
                      <a:r>
                        <a:rPr lang="en-US" sz="1100" b="0" dirty="0" smtClean="0">
                          <a:solidFill>
                            <a:srgbClr val="FFFFFF"/>
                          </a:solidFill>
                        </a:rPr>
                        <a:t> Construction &amp; Materials Science)</a:t>
                      </a:r>
                    </a:p>
                    <a:p>
                      <a:pPr marL="171450" indent="-171450">
                        <a:buFont typeface="Arial"/>
                        <a:buChar char="•"/>
                      </a:pPr>
                      <a:r>
                        <a:rPr lang="en-US" sz="1100" b="0" dirty="0" smtClean="0">
                          <a:solidFill>
                            <a:srgbClr val="FFFFFF"/>
                          </a:solidFill>
                        </a:rPr>
                        <a:t>Chemical Engineering </a:t>
                      </a:r>
                    </a:p>
                    <a:p>
                      <a:pPr marL="171450" indent="-171450">
                        <a:buFont typeface="Arial"/>
                        <a:buChar char="•"/>
                      </a:pPr>
                      <a:endParaRPr lang="en-US" sz="1100" dirty="0" smtClean="0">
                        <a:solidFill>
                          <a:srgbClr val="FFFFFF"/>
                        </a:solidFill>
                      </a:endParaRPr>
                    </a:p>
                  </a:txBody>
                  <a:tcPr>
                    <a:blipFill rotWithShape="1">
                      <a:blip r:embed="rId8"/>
                      <a:stretch>
                        <a:fillRect/>
                      </a:stretch>
                    </a:blipFill>
                  </a:tcPr>
                </a:tc>
                <a:tc>
                  <a:txBody>
                    <a:bodyPr/>
                    <a:lstStyle/>
                    <a:p>
                      <a:pPr marL="0" indent="0">
                        <a:buFont typeface="Arial"/>
                        <a:buNone/>
                      </a:pPr>
                      <a:r>
                        <a:rPr lang="en-US" sz="1100" b="1" dirty="0" smtClean="0">
                          <a:solidFill>
                            <a:srgbClr val="FFFFFF"/>
                          </a:solidFill>
                        </a:rPr>
                        <a:t>COMPUTER SCIENCE </a:t>
                      </a:r>
                      <a:endParaRPr lang="en-US" sz="1100" dirty="0" smtClean="0">
                        <a:solidFill>
                          <a:srgbClr val="FFFFFF"/>
                        </a:solidFill>
                      </a:endParaRPr>
                    </a:p>
                    <a:p>
                      <a:pPr marL="171450" indent="-171450">
                        <a:buFont typeface="Arial"/>
                        <a:buChar char="•"/>
                      </a:pPr>
                      <a:r>
                        <a:rPr lang="en-US" sz="1100" b="0" dirty="0" smtClean="0">
                          <a:solidFill>
                            <a:srgbClr val="FFFFFF"/>
                          </a:solidFill>
                        </a:rPr>
                        <a:t>Computer Science </a:t>
                      </a:r>
                    </a:p>
                    <a:p>
                      <a:endParaRPr lang="en-US" sz="1100" dirty="0" smtClean="0">
                        <a:solidFill>
                          <a:srgbClr val="FFFFFF"/>
                        </a:solidFill>
                      </a:endParaRPr>
                    </a:p>
                  </a:txBody>
                  <a:tcPr>
                    <a:blipFill rotWithShape="1">
                      <a:blip r:embed="rId9"/>
                      <a:stretch>
                        <a:fillRect/>
                      </a:stretch>
                    </a:blip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34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a:t>Subject groupings: changes </a:t>
            </a:r>
            <a:r>
              <a:rPr lang="en-US" sz="2400" dirty="0" smtClean="0"/>
              <a:t>2017-18</a:t>
            </a:r>
            <a:endParaRPr lang="en-US" sz="2400" dirty="0"/>
          </a:p>
          <a:p>
            <a:endParaRPr lang="en-US" dirty="0"/>
          </a:p>
        </p:txBody>
      </p:sp>
      <p:sp>
        <p:nvSpPr>
          <p:cNvPr id="5" name="Text Placeholder 4"/>
          <p:cNvSpPr>
            <a:spLocks noGrp="1"/>
          </p:cNvSpPr>
          <p:nvPr>
            <p:ph type="body" sz="quarter" idx="1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dirty="0" smtClean="0"/>
              <a:t>Calculation changes</a:t>
            </a:r>
          </a:p>
          <a:p>
            <a:pPr marL="342900" indent="-342900">
              <a:buFont typeface="Arial"/>
              <a:buChar char="•"/>
            </a:pPr>
            <a:r>
              <a:rPr lang="en-US" sz="2000" dirty="0" smtClean="0"/>
              <a:t>We will include Business Schools in the Business and Economics Ranking</a:t>
            </a:r>
          </a:p>
          <a:p>
            <a:pPr marL="342900" indent="-342900">
              <a:buFont typeface="Arial"/>
              <a:buChar char="•"/>
            </a:pPr>
            <a:r>
              <a:rPr lang="en-US" sz="2000" dirty="0" smtClean="0"/>
              <a:t>We will extend coverage beyond the top 100</a:t>
            </a:r>
          </a:p>
          <a:p>
            <a:pPr marL="342900" indent="-342900">
              <a:buFont typeface="Arial"/>
              <a:buChar char="•"/>
            </a:pPr>
            <a:r>
              <a:rPr lang="en-US" sz="2000" dirty="0" smtClean="0"/>
              <a:t>Thresholds are under review</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521835301"/>
              </p:ext>
            </p:extLst>
          </p:nvPr>
        </p:nvGraphicFramePr>
        <p:xfrm>
          <a:off x="335742" y="1705588"/>
          <a:ext cx="9074956" cy="2002812"/>
        </p:xfrm>
        <a:graphic>
          <a:graphicData uri="http://schemas.openxmlformats.org/drawingml/2006/table">
            <a:tbl>
              <a:tblPr firstRow="1" bandRow="1">
                <a:tableStyleId>{5C22544A-7EE6-4342-B048-85BDC9FD1C3A}</a:tableStyleId>
              </a:tblPr>
              <a:tblGrid>
                <a:gridCol w="2268739">
                  <a:extLst>
                    <a:ext uri="{9D8B030D-6E8A-4147-A177-3AD203B41FA5}">
                      <a16:colId xmlns:a16="http://schemas.microsoft.com/office/drawing/2014/main" val="20000"/>
                    </a:ext>
                  </a:extLst>
                </a:gridCol>
                <a:gridCol w="2268739">
                  <a:extLst>
                    <a:ext uri="{9D8B030D-6E8A-4147-A177-3AD203B41FA5}">
                      <a16:colId xmlns:a16="http://schemas.microsoft.com/office/drawing/2014/main" val="20001"/>
                    </a:ext>
                  </a:extLst>
                </a:gridCol>
                <a:gridCol w="2268739">
                  <a:extLst>
                    <a:ext uri="{9D8B030D-6E8A-4147-A177-3AD203B41FA5}">
                      <a16:colId xmlns:a16="http://schemas.microsoft.com/office/drawing/2014/main" val="20002"/>
                    </a:ext>
                  </a:extLst>
                </a:gridCol>
                <a:gridCol w="2268739">
                  <a:extLst>
                    <a:ext uri="{9D8B030D-6E8A-4147-A177-3AD203B41FA5}">
                      <a16:colId xmlns:a16="http://schemas.microsoft.com/office/drawing/2014/main" val="20003"/>
                    </a:ext>
                  </a:extLst>
                </a:gridCol>
              </a:tblGrid>
              <a:tr h="2002812">
                <a:tc>
                  <a:txBody>
                    <a:bodyPr/>
                    <a:lstStyle/>
                    <a:p>
                      <a:r>
                        <a:rPr lang="en-US" sz="1100" b="1" dirty="0" smtClean="0"/>
                        <a:t>SOCIAL SCIENCES </a:t>
                      </a:r>
                      <a:endParaRPr lang="en-US" sz="1100" dirty="0" smtClean="0"/>
                    </a:p>
                    <a:p>
                      <a:pPr marL="171450" indent="-171450">
                        <a:buFont typeface="Arial"/>
                        <a:buChar char="•"/>
                      </a:pPr>
                      <a:r>
                        <a:rPr lang="en-US" sz="1100" b="0" dirty="0" smtClean="0"/>
                        <a:t>Communication &amp; Media Studies </a:t>
                      </a:r>
                    </a:p>
                    <a:p>
                      <a:pPr marL="171450" indent="-171450">
                        <a:buFont typeface="Arial"/>
                        <a:buChar char="•"/>
                      </a:pPr>
                      <a:r>
                        <a:rPr lang="en-US" sz="1100" b="0" dirty="0" smtClean="0"/>
                        <a:t>Politics &amp; International Studies (</a:t>
                      </a:r>
                      <a:r>
                        <a:rPr lang="en-US" sz="1100" b="0" dirty="0" err="1" smtClean="0"/>
                        <a:t>inc.</a:t>
                      </a:r>
                      <a:r>
                        <a:rPr lang="en-US" sz="1100" b="0" dirty="0" smtClean="0"/>
                        <a:t> Development Studies) </a:t>
                      </a:r>
                    </a:p>
                    <a:p>
                      <a:pPr marL="171450" indent="-171450">
                        <a:buFont typeface="Arial"/>
                        <a:buChar char="•"/>
                      </a:pPr>
                      <a:r>
                        <a:rPr lang="en-US" sz="1100" b="0" dirty="0" smtClean="0"/>
                        <a:t>Sociology (</a:t>
                      </a:r>
                      <a:r>
                        <a:rPr lang="en-US" sz="1100" b="0" dirty="0" err="1" smtClean="0"/>
                        <a:t>inc.</a:t>
                      </a:r>
                      <a:r>
                        <a:rPr lang="en-US" sz="1100" b="0" dirty="0" smtClean="0"/>
                        <a:t> cultural studies, population &amp; anthropology) </a:t>
                      </a:r>
                    </a:p>
                    <a:p>
                      <a:pPr marL="171450" indent="-171450">
                        <a:buFont typeface="Arial"/>
                        <a:buChar char="•"/>
                      </a:pPr>
                      <a:r>
                        <a:rPr lang="en-US" sz="1100" b="0" dirty="0" smtClean="0"/>
                        <a:t>Geography </a:t>
                      </a:r>
                    </a:p>
                    <a:p>
                      <a:endParaRPr lang="en-US" sz="1100" b="0" dirty="0" smtClean="0">
                        <a:solidFill>
                          <a:srgbClr val="FF0000"/>
                        </a:solidFill>
                      </a:endParaRPr>
                    </a:p>
                  </a:txBody>
                  <a:tcPr>
                    <a:blipFill rotWithShape="1">
                      <a:blip r:embed="rId2"/>
                      <a:stretch>
                        <a:fillRect/>
                      </a:stretch>
                    </a:blipFill>
                  </a:tcPr>
                </a:tc>
                <a:tc>
                  <a:txBody>
                    <a:bodyPr/>
                    <a:lstStyle/>
                    <a:p>
                      <a:pPr marL="0" indent="0">
                        <a:buFont typeface="Arial"/>
                        <a:buNone/>
                      </a:pPr>
                      <a:r>
                        <a:rPr lang="en-US" sz="1100" b="1" dirty="0" smtClean="0"/>
                        <a:t>LAW</a:t>
                      </a:r>
                    </a:p>
                    <a:p>
                      <a:pPr marL="171450" indent="-171450">
                        <a:buFont typeface="Arial"/>
                        <a:buChar char="•"/>
                      </a:pPr>
                      <a:r>
                        <a:rPr lang="en-US" sz="1100" b="0" dirty="0" smtClean="0"/>
                        <a:t>Law </a:t>
                      </a:r>
                    </a:p>
                  </a:txBody>
                  <a:tcPr>
                    <a:blipFill rotWithShape="1">
                      <a:blip r:embed="rId3"/>
                      <a:stretch>
                        <a:fillRect/>
                      </a:stretch>
                    </a:blipFill>
                  </a:tcPr>
                </a:tc>
                <a:tc>
                  <a:txBody>
                    <a:bodyPr/>
                    <a:lstStyle/>
                    <a:p>
                      <a:r>
                        <a:rPr lang="en-US" sz="1100" b="1" dirty="0" smtClean="0"/>
                        <a:t>EDUCATION</a:t>
                      </a:r>
                    </a:p>
                    <a:p>
                      <a:pPr marL="171450" indent="-171450">
                        <a:buFont typeface="Arial"/>
                        <a:buChar char="•"/>
                      </a:pPr>
                      <a:r>
                        <a:rPr lang="en-US" sz="1100" b="0" dirty="0" smtClean="0"/>
                        <a:t>Education</a:t>
                      </a:r>
                    </a:p>
                  </a:txBody>
                  <a:tcPr>
                    <a:blipFill rotWithShape="1">
                      <a:blip r:embed="rId4"/>
                      <a:stretch>
                        <a:fillRect/>
                      </a:stretch>
                    </a:blipFill>
                  </a:tcPr>
                </a:tc>
                <a:tc>
                  <a:txBody>
                    <a:bodyPr/>
                    <a:lstStyle/>
                    <a:p>
                      <a:r>
                        <a:rPr lang="en-US" sz="1100" b="1" dirty="0" smtClean="0">
                          <a:solidFill>
                            <a:schemeClr val="bg1"/>
                          </a:solidFill>
                        </a:rPr>
                        <a:t>PSYCHOLOGY</a:t>
                      </a:r>
                    </a:p>
                    <a:p>
                      <a:pPr marL="171450" indent="-171450">
                        <a:buFont typeface="Arial"/>
                        <a:buChar char="•"/>
                      </a:pPr>
                      <a:r>
                        <a:rPr lang="en-US" sz="1100" b="0" dirty="0" smtClean="0">
                          <a:solidFill>
                            <a:schemeClr val="bg1"/>
                          </a:solidFill>
                        </a:rPr>
                        <a:t>Psychology</a:t>
                      </a:r>
                    </a:p>
                    <a:p>
                      <a:pPr marL="0" indent="0">
                        <a:buFont typeface="Arial"/>
                        <a:buNone/>
                      </a:pPr>
                      <a:endParaRPr lang="en-US" sz="1100" b="0" dirty="0" smtClean="0"/>
                    </a:p>
                  </a:txBody>
                  <a:tcPr>
                    <a:blipFill rotWithShape="0">
                      <a:blip r:embed="rId5"/>
                      <a:stretch>
                        <a:fillRect/>
                      </a:stretch>
                    </a:blip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9462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Ranking cycles</a:t>
            </a:r>
            <a:endParaRPr lang="en-US" sz="2400" dirty="0"/>
          </a:p>
        </p:txBody>
      </p:sp>
      <p:sp>
        <p:nvSpPr>
          <p:cNvPr id="3" name="Text Placeholder 2"/>
          <p:cNvSpPr>
            <a:spLocks noGrp="1"/>
          </p:cNvSpPr>
          <p:nvPr>
            <p:ph type="body" sz="quarter" idx="11"/>
          </p:nvPr>
        </p:nvSpPr>
        <p:spPr/>
        <p:txBody>
          <a:bodyPr/>
          <a:lstStyle/>
          <a:p>
            <a:r>
              <a:rPr lang="en-US" sz="1600" b="1" dirty="0" smtClean="0"/>
              <a:t>World University Ranking methodologies</a:t>
            </a:r>
          </a:p>
          <a:p>
            <a:endParaRPr lang="en-US" sz="1600" b="1" dirty="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1600" b="1" dirty="0"/>
          </a:p>
          <a:p>
            <a:r>
              <a:rPr lang="en-US" sz="1600" b="1" dirty="0" smtClean="0"/>
              <a:t>Teaching methodologies</a:t>
            </a:r>
            <a:endParaRPr lang="en-US" sz="1600" b="1" dirty="0"/>
          </a:p>
        </p:txBody>
      </p:sp>
      <p:graphicFrame>
        <p:nvGraphicFramePr>
          <p:cNvPr id="5" name="Table 4"/>
          <p:cNvGraphicFramePr>
            <a:graphicFrameLocks noGrp="1"/>
          </p:cNvGraphicFramePr>
          <p:nvPr>
            <p:extLst>
              <p:ext uri="{D42A27DB-BD31-4B8C-83A1-F6EECF244321}">
                <p14:modId xmlns:p14="http://schemas.microsoft.com/office/powerpoint/2010/main" val="915111639"/>
              </p:ext>
            </p:extLst>
          </p:nvPr>
        </p:nvGraphicFramePr>
        <p:xfrm>
          <a:off x="2641602" y="1724502"/>
          <a:ext cx="5740398" cy="2322570"/>
        </p:xfrm>
        <a:graphic>
          <a:graphicData uri="http://schemas.openxmlformats.org/drawingml/2006/table">
            <a:tbl>
              <a:tblPr firstRow="1">
                <a:tableStyleId>{69C7853C-536D-4A76-A0AE-DD22124D55A5}</a:tableStyleId>
              </a:tblPr>
              <a:tblGrid>
                <a:gridCol w="2171698">
                  <a:extLst>
                    <a:ext uri="{9D8B030D-6E8A-4147-A177-3AD203B41FA5}">
                      <a16:colId xmlns:a16="http://schemas.microsoft.com/office/drawing/2014/main" val="20000"/>
                    </a:ext>
                  </a:extLst>
                </a:gridCol>
                <a:gridCol w="1553633">
                  <a:extLst>
                    <a:ext uri="{9D8B030D-6E8A-4147-A177-3AD203B41FA5}">
                      <a16:colId xmlns:a16="http://schemas.microsoft.com/office/drawing/2014/main" val="20001"/>
                    </a:ext>
                  </a:extLst>
                </a:gridCol>
                <a:gridCol w="2015067">
                  <a:extLst>
                    <a:ext uri="{9D8B030D-6E8A-4147-A177-3AD203B41FA5}">
                      <a16:colId xmlns:a16="http://schemas.microsoft.com/office/drawing/2014/main" val="20002"/>
                    </a:ext>
                  </a:extLst>
                </a:gridCol>
              </a:tblGrid>
              <a:tr h="232257">
                <a:tc>
                  <a:txBody>
                    <a:bodyPr/>
                    <a:lstStyle/>
                    <a:p>
                      <a:pPr algn="l" fontAlgn="ctr"/>
                      <a:r>
                        <a:rPr lang="en-GB" sz="1400" u="none" strike="noStrike" dirty="0">
                          <a:effectLst/>
                        </a:rPr>
                        <a:t>Name</a:t>
                      </a:r>
                      <a:endParaRPr lang="en-GB" sz="1400" b="1" i="0" u="none" strike="noStrike" dirty="0">
                        <a:solidFill>
                          <a:srgbClr val="000000"/>
                        </a:solidFill>
                        <a:effectLst/>
                        <a:latin typeface="Calibri"/>
                      </a:endParaRPr>
                    </a:p>
                  </a:txBody>
                  <a:tcPr marL="12700" marR="12700" marT="12700" marB="0" anchor="ctr"/>
                </a:tc>
                <a:tc>
                  <a:txBody>
                    <a:bodyPr/>
                    <a:lstStyle/>
                    <a:p>
                      <a:pPr algn="l" fontAlgn="ctr"/>
                      <a:r>
                        <a:rPr lang="en-GB" sz="1400" u="none" strike="noStrike">
                          <a:effectLst/>
                        </a:rPr>
                        <a:t>Date</a:t>
                      </a:r>
                      <a:endParaRPr lang="en-GB" sz="1400" b="1"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Data collection cycle</a:t>
                      </a:r>
                      <a:endParaRPr lang="en-GB" sz="1400" b="1"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0"/>
                  </a:ext>
                </a:extLst>
              </a:tr>
              <a:tr h="232257">
                <a:tc>
                  <a:txBody>
                    <a:bodyPr/>
                    <a:lstStyle/>
                    <a:p>
                      <a:pPr algn="l" fontAlgn="ctr"/>
                      <a:r>
                        <a:rPr lang="en-GB" sz="1400" u="none" strike="noStrike">
                          <a:effectLst/>
                        </a:rPr>
                        <a:t>Reputation</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15/06/17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2017</a:t>
                      </a:r>
                      <a:endParaRPr lang="en-GB" sz="1400" b="0"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1"/>
                  </a:ext>
                </a:extLst>
              </a:tr>
              <a:tr h="232257">
                <a:tc>
                  <a:txBody>
                    <a:bodyPr/>
                    <a:lstStyle/>
                    <a:p>
                      <a:pPr algn="l" fontAlgn="ctr"/>
                      <a:r>
                        <a:rPr lang="en-GB" sz="1400" u="none" strike="noStrike" dirty="0">
                          <a:effectLst/>
                        </a:rPr>
                        <a:t>Europe</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a:effectLst/>
                        </a:rPr>
                        <a:t>22/06/17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dirty="0">
                          <a:solidFill>
                            <a:schemeClr val="bg1">
                              <a:lumMod val="50000"/>
                            </a:schemeClr>
                          </a:solidFill>
                          <a:effectLst/>
                        </a:rPr>
                        <a:t>2016</a:t>
                      </a:r>
                      <a:endParaRPr lang="en-GB" sz="1400" b="0" i="0" u="none" strike="noStrike" dirty="0">
                        <a:solidFill>
                          <a:schemeClr val="bg1">
                            <a:lumMod val="50000"/>
                          </a:schemeClr>
                        </a:solidFill>
                        <a:effectLst/>
                        <a:latin typeface="Calibri"/>
                      </a:endParaRPr>
                    </a:p>
                  </a:txBody>
                  <a:tcPr marL="12700" marR="12700" marT="12700" marB="0" anchor="ctr"/>
                </a:tc>
                <a:extLst>
                  <a:ext uri="{0D108BD9-81ED-4DB2-BD59-A6C34878D82A}">
                    <a16:rowId xmlns:a16="http://schemas.microsoft.com/office/drawing/2014/main" val="10002"/>
                  </a:ext>
                </a:extLst>
              </a:tr>
              <a:tr h="232257">
                <a:tc>
                  <a:txBody>
                    <a:bodyPr/>
                    <a:lstStyle/>
                    <a:p>
                      <a:pPr algn="l" fontAlgn="ctr"/>
                      <a:r>
                        <a:rPr lang="en-GB" sz="1400" u="none" strike="noStrike" dirty="0">
                          <a:effectLst/>
                        </a:rPr>
                        <a:t>SE Asia</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a:effectLst/>
                        </a:rPr>
                        <a:t>05/07/17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dirty="0">
                          <a:solidFill>
                            <a:schemeClr val="bg1">
                              <a:lumMod val="50000"/>
                            </a:schemeClr>
                          </a:solidFill>
                          <a:effectLst/>
                        </a:rPr>
                        <a:t>2016</a:t>
                      </a:r>
                      <a:endParaRPr lang="en-GB" sz="1400" b="0" i="0" u="none" strike="noStrike" dirty="0">
                        <a:solidFill>
                          <a:schemeClr val="bg1">
                            <a:lumMod val="50000"/>
                          </a:schemeClr>
                        </a:solidFill>
                        <a:effectLst/>
                        <a:latin typeface="Calibri"/>
                      </a:endParaRPr>
                    </a:p>
                  </a:txBody>
                  <a:tcPr marL="12700" marR="12700" marT="12700" marB="0" anchor="ctr"/>
                </a:tc>
                <a:extLst>
                  <a:ext uri="{0D108BD9-81ED-4DB2-BD59-A6C34878D82A}">
                    <a16:rowId xmlns:a16="http://schemas.microsoft.com/office/drawing/2014/main" val="10003"/>
                  </a:ext>
                </a:extLst>
              </a:tr>
              <a:tr h="232257">
                <a:tc>
                  <a:txBody>
                    <a:bodyPr/>
                    <a:lstStyle/>
                    <a:p>
                      <a:pPr algn="l" fontAlgn="ctr"/>
                      <a:r>
                        <a:rPr lang="en-GB" sz="1400" u="none" strike="noStrike">
                          <a:effectLst/>
                        </a:rPr>
                        <a:t>Latam</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20/07/17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2017</a:t>
                      </a:r>
                      <a:endParaRPr lang="en-GB" sz="1400" b="0"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4"/>
                  </a:ext>
                </a:extLst>
              </a:tr>
              <a:tr h="232257">
                <a:tc>
                  <a:txBody>
                    <a:bodyPr/>
                    <a:lstStyle/>
                    <a:p>
                      <a:pPr algn="l" fontAlgn="ctr"/>
                      <a:r>
                        <a:rPr lang="en-GB" sz="1400" b="1" u="none" strike="noStrike" dirty="0" smtClean="0">
                          <a:effectLst/>
                        </a:rPr>
                        <a:t>World (15</a:t>
                      </a:r>
                      <a:r>
                        <a:rPr lang="en-GB" sz="1400" b="1" u="none" strike="noStrike" baseline="30000" dirty="0" smtClean="0">
                          <a:effectLst/>
                        </a:rPr>
                        <a:t>th</a:t>
                      </a:r>
                      <a:r>
                        <a:rPr lang="en-GB" sz="1400" b="1" u="none" strike="noStrike" dirty="0" smtClean="0">
                          <a:effectLst/>
                        </a:rPr>
                        <a:t> Edition)</a:t>
                      </a:r>
                      <a:endParaRPr lang="en-GB" sz="1400" b="1"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a:effectLst/>
                        </a:rPr>
                        <a:t>05/09/17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2017</a:t>
                      </a:r>
                      <a:endParaRPr lang="en-GB" sz="1400" b="0"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5"/>
                  </a:ext>
                </a:extLst>
              </a:tr>
              <a:tr h="232257">
                <a:tc>
                  <a:txBody>
                    <a:bodyPr/>
                    <a:lstStyle/>
                    <a:p>
                      <a:pPr algn="l" fontAlgn="ctr"/>
                      <a:r>
                        <a:rPr lang="en-GB" sz="1400" u="none" strike="noStrike">
                          <a:effectLst/>
                        </a:rPr>
                        <a:t>Subjects</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Sep-17</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2017</a:t>
                      </a:r>
                      <a:endParaRPr lang="en-GB" sz="1400" b="0"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6"/>
                  </a:ext>
                </a:extLst>
              </a:tr>
              <a:tr h="232257">
                <a:tc>
                  <a:txBody>
                    <a:bodyPr/>
                    <a:lstStyle/>
                    <a:p>
                      <a:pPr algn="l" fontAlgn="ctr"/>
                      <a:r>
                        <a:rPr lang="en-GB" sz="1400" u="none" strike="noStrike">
                          <a:effectLst/>
                        </a:rPr>
                        <a:t>BRICS</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Dec-18</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2017</a:t>
                      </a:r>
                      <a:endParaRPr lang="en-GB" sz="1400" b="0"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7"/>
                  </a:ext>
                </a:extLst>
              </a:tr>
              <a:tr h="232257">
                <a:tc>
                  <a:txBody>
                    <a:bodyPr/>
                    <a:lstStyle/>
                    <a:p>
                      <a:pPr algn="l" fontAlgn="ctr"/>
                      <a:r>
                        <a:rPr lang="en-GB" sz="1400" u="none" strike="noStrike">
                          <a:effectLst/>
                        </a:rPr>
                        <a:t>Asia</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Feb-18</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2017</a:t>
                      </a:r>
                      <a:endParaRPr lang="en-GB" sz="1400" b="0"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8"/>
                  </a:ext>
                </a:extLst>
              </a:tr>
              <a:tr h="232257">
                <a:tc>
                  <a:txBody>
                    <a:bodyPr/>
                    <a:lstStyle/>
                    <a:p>
                      <a:pPr algn="l" fontAlgn="ctr"/>
                      <a:r>
                        <a:rPr lang="en-GB" sz="1400" u="none" strike="noStrike">
                          <a:effectLst/>
                        </a:rPr>
                        <a:t>Young</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a:effectLst/>
                        </a:rPr>
                        <a:t>Spring 2018</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2017</a:t>
                      </a:r>
                      <a:endParaRPr lang="en-GB" sz="1400" b="0"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67371778"/>
              </p:ext>
            </p:extLst>
          </p:nvPr>
        </p:nvGraphicFramePr>
        <p:xfrm>
          <a:off x="2641602" y="4888238"/>
          <a:ext cx="5740398" cy="1163740"/>
        </p:xfrm>
        <a:graphic>
          <a:graphicData uri="http://schemas.openxmlformats.org/drawingml/2006/table">
            <a:tbl>
              <a:tblPr firstRow="1">
                <a:tableStyleId>{3C2FFA5D-87B4-456A-9821-1D502468CF0F}</a:tableStyleId>
              </a:tblPr>
              <a:tblGrid>
                <a:gridCol w="2222498">
                  <a:extLst>
                    <a:ext uri="{9D8B030D-6E8A-4147-A177-3AD203B41FA5}">
                      <a16:colId xmlns:a16="http://schemas.microsoft.com/office/drawing/2014/main" val="20000"/>
                    </a:ext>
                  </a:extLst>
                </a:gridCol>
                <a:gridCol w="1502833">
                  <a:extLst>
                    <a:ext uri="{9D8B030D-6E8A-4147-A177-3AD203B41FA5}">
                      <a16:colId xmlns:a16="http://schemas.microsoft.com/office/drawing/2014/main" val="20001"/>
                    </a:ext>
                  </a:extLst>
                </a:gridCol>
                <a:gridCol w="2015067">
                  <a:extLst>
                    <a:ext uri="{9D8B030D-6E8A-4147-A177-3AD203B41FA5}">
                      <a16:colId xmlns:a16="http://schemas.microsoft.com/office/drawing/2014/main" val="20002"/>
                    </a:ext>
                  </a:extLst>
                </a:gridCol>
              </a:tblGrid>
              <a:tr h="259500">
                <a:tc>
                  <a:txBody>
                    <a:bodyPr/>
                    <a:lstStyle/>
                    <a:p>
                      <a:pPr algn="l" fontAlgn="ctr"/>
                      <a:r>
                        <a:rPr lang="en-GB" sz="1400" u="none" strike="noStrike" dirty="0">
                          <a:effectLst/>
                        </a:rPr>
                        <a:t>Name</a:t>
                      </a:r>
                      <a:endParaRPr lang="en-GB" sz="1400" b="1" i="0" u="none" strike="noStrike" dirty="0">
                        <a:solidFill>
                          <a:srgbClr val="000000"/>
                        </a:solidFill>
                        <a:effectLst/>
                        <a:latin typeface="Calibri"/>
                      </a:endParaRPr>
                    </a:p>
                  </a:txBody>
                  <a:tcPr marL="12700" marR="12700" marT="12700" marB="0" anchor="ctr"/>
                </a:tc>
                <a:tc>
                  <a:txBody>
                    <a:bodyPr/>
                    <a:lstStyle/>
                    <a:p>
                      <a:pPr algn="l" fontAlgn="ctr"/>
                      <a:r>
                        <a:rPr lang="en-GB" sz="1400" u="none" strike="noStrike" dirty="0">
                          <a:effectLst/>
                        </a:rPr>
                        <a:t>Date</a:t>
                      </a:r>
                      <a:endParaRPr lang="en-GB" sz="1400" b="1"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a:effectLst/>
                        </a:rPr>
                        <a:t>Data collection cycle</a:t>
                      </a:r>
                      <a:endParaRPr lang="en-GB" sz="1400" b="1" i="0" u="none" strike="noStrike">
                        <a:solidFill>
                          <a:srgbClr val="000000"/>
                        </a:solidFill>
                        <a:effectLst/>
                        <a:latin typeface="Calibri"/>
                      </a:endParaRPr>
                    </a:p>
                  </a:txBody>
                  <a:tcPr marL="12700" marR="12700" marT="12700" marB="0" anchor="ctr"/>
                </a:tc>
                <a:extLst>
                  <a:ext uri="{0D108BD9-81ED-4DB2-BD59-A6C34878D82A}">
                    <a16:rowId xmlns:a16="http://schemas.microsoft.com/office/drawing/2014/main" val="10000"/>
                  </a:ext>
                </a:extLst>
              </a:tr>
              <a:tr h="221214">
                <a:tc>
                  <a:txBody>
                    <a:bodyPr/>
                    <a:lstStyle/>
                    <a:p>
                      <a:pPr algn="l" fontAlgn="ctr"/>
                      <a:r>
                        <a:rPr lang="en-GB" sz="1400" u="none" strike="noStrike" dirty="0">
                          <a:effectLst/>
                        </a:rPr>
                        <a:t>US </a:t>
                      </a:r>
                      <a:r>
                        <a:rPr lang="en-GB" sz="1400" u="none" strike="noStrike" dirty="0" smtClean="0">
                          <a:effectLst/>
                        </a:rPr>
                        <a:t>College (2</a:t>
                      </a:r>
                      <a:r>
                        <a:rPr lang="en-GB" sz="1400" u="none" strike="noStrike" baseline="30000" dirty="0" smtClean="0">
                          <a:effectLst/>
                        </a:rPr>
                        <a:t>nd</a:t>
                      </a:r>
                      <a:r>
                        <a:rPr lang="en-GB" sz="1400" u="none" strike="noStrike" dirty="0" smtClean="0">
                          <a:effectLst/>
                        </a:rPr>
                        <a:t> Edition)</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28/09/17</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2017</a:t>
                      </a:r>
                      <a:endParaRPr lang="en-GB" sz="1400" b="0"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1"/>
                  </a:ext>
                </a:extLst>
              </a:tr>
              <a:tr h="221214">
                <a:tc>
                  <a:txBody>
                    <a:bodyPr/>
                    <a:lstStyle/>
                    <a:p>
                      <a:pPr algn="l" fontAlgn="ctr"/>
                      <a:r>
                        <a:rPr lang="en-GB" sz="1400" u="none" strike="noStrike">
                          <a:effectLst/>
                        </a:rPr>
                        <a:t>MBA</a:t>
                      </a:r>
                      <a:endParaRPr lang="en-GB" sz="1400" b="0" i="0" u="none" strike="noStrike">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Early Spring 2018</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2017</a:t>
                      </a:r>
                      <a:endParaRPr lang="en-GB" sz="1400" b="0"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2"/>
                  </a:ext>
                </a:extLst>
              </a:tr>
              <a:tr h="221214">
                <a:tc>
                  <a:txBody>
                    <a:bodyPr/>
                    <a:lstStyle/>
                    <a:p>
                      <a:pPr algn="l" fontAlgn="ctr"/>
                      <a:r>
                        <a:rPr lang="en-GB" sz="1400" u="none" strike="noStrike" dirty="0">
                          <a:effectLst/>
                        </a:rPr>
                        <a:t>Japan </a:t>
                      </a:r>
                      <a:r>
                        <a:rPr lang="en-GB" sz="1400" u="none" strike="noStrike" dirty="0" smtClean="0">
                          <a:effectLst/>
                        </a:rPr>
                        <a:t>University (2</a:t>
                      </a:r>
                      <a:r>
                        <a:rPr lang="en-GB" sz="1400" u="none" strike="noStrike" baseline="30000" dirty="0" smtClean="0">
                          <a:effectLst/>
                        </a:rPr>
                        <a:t>nd</a:t>
                      </a:r>
                      <a:r>
                        <a:rPr lang="en-GB" sz="1400" u="none" strike="noStrike" dirty="0" smtClean="0">
                          <a:effectLst/>
                        </a:rPr>
                        <a:t> Edition)</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Spring 2018</a:t>
                      </a:r>
                      <a:endParaRPr lang="en-GB" sz="1400" b="0" i="0" u="none" strike="noStrike" dirty="0">
                        <a:solidFill>
                          <a:srgbClr val="000000"/>
                        </a:solidFill>
                        <a:effectLst/>
                        <a:latin typeface="Calibri"/>
                      </a:endParaRPr>
                    </a:p>
                  </a:txBody>
                  <a:tcPr marL="12700" marR="12700" marT="12700" marB="0" anchor="ctr"/>
                </a:tc>
                <a:tc>
                  <a:txBody>
                    <a:bodyPr/>
                    <a:lstStyle/>
                    <a:p>
                      <a:pPr algn="r" fontAlgn="ctr"/>
                      <a:r>
                        <a:rPr lang="en-GB" sz="1400" u="none" strike="noStrike" dirty="0">
                          <a:effectLst/>
                        </a:rPr>
                        <a:t>2017</a:t>
                      </a:r>
                      <a:endParaRPr lang="en-GB" sz="1400" b="0"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3"/>
                  </a:ext>
                </a:extLst>
              </a:tr>
              <a:tr h="221214">
                <a:tc>
                  <a:txBody>
                    <a:bodyPr/>
                    <a:lstStyle/>
                    <a:p>
                      <a:pPr algn="l" fontAlgn="b"/>
                      <a:r>
                        <a:rPr lang="en-GB" sz="1400" b="1" u="none" strike="noStrike" dirty="0">
                          <a:effectLst/>
                        </a:rPr>
                        <a:t>Europe</a:t>
                      </a:r>
                      <a:endParaRPr lang="en-GB" sz="1400" b="1" i="0" u="none" strike="noStrike" dirty="0">
                        <a:solidFill>
                          <a:srgbClr val="000000"/>
                        </a:solidFill>
                        <a:effectLst/>
                        <a:latin typeface="Calibri"/>
                      </a:endParaRPr>
                    </a:p>
                  </a:txBody>
                  <a:tcPr marL="12700" marR="12700" marT="12700" marB="0" anchor="b"/>
                </a:tc>
                <a:tc>
                  <a:txBody>
                    <a:bodyPr/>
                    <a:lstStyle/>
                    <a:p>
                      <a:pPr algn="r" fontAlgn="b"/>
                      <a:r>
                        <a:rPr lang="en-GB" sz="1400" b="1" u="none" strike="noStrike" dirty="0">
                          <a:effectLst/>
                        </a:rPr>
                        <a:t>Summer 2018</a:t>
                      </a:r>
                      <a:endParaRPr lang="en-GB" sz="1400" b="1" i="0" u="none" strike="noStrike" dirty="0">
                        <a:solidFill>
                          <a:srgbClr val="000000"/>
                        </a:solidFill>
                        <a:effectLst/>
                        <a:latin typeface="Calibri"/>
                      </a:endParaRPr>
                    </a:p>
                  </a:txBody>
                  <a:tcPr marL="12700" marR="12700" marT="12700" marB="0" anchor="b"/>
                </a:tc>
                <a:tc>
                  <a:txBody>
                    <a:bodyPr/>
                    <a:lstStyle/>
                    <a:p>
                      <a:pPr algn="r" fontAlgn="ctr"/>
                      <a:r>
                        <a:rPr lang="en-GB" sz="1400" b="1" u="none" strike="noStrike" dirty="0">
                          <a:effectLst/>
                        </a:rPr>
                        <a:t>2017</a:t>
                      </a:r>
                      <a:endParaRPr lang="en-GB" sz="1400" b="1"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342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621115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0" dirty="0" smtClean="0"/>
              <a:t>Insights: </a:t>
            </a:r>
            <a:r>
              <a:rPr lang="en-US" dirty="0" smtClean="0"/>
              <a:t>Europe</a:t>
            </a:r>
            <a:endParaRPr lang="en-US" dirty="0"/>
          </a:p>
        </p:txBody>
      </p:sp>
    </p:spTree>
    <p:extLst>
      <p:ext uri="{BB962C8B-B14F-4D97-AF65-F5344CB8AC3E}">
        <p14:creationId xmlns:p14="http://schemas.microsoft.com/office/powerpoint/2010/main" val="9492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World</a:t>
            </a:r>
            <a:endParaRPr lang="en-US" sz="2400" dirty="0"/>
          </a:p>
        </p:txBody>
      </p:sp>
      <p:sp>
        <p:nvSpPr>
          <p:cNvPr id="3" name="Text Placeholder 2"/>
          <p:cNvSpPr>
            <a:spLocks noGrp="1"/>
          </p:cNvSpPr>
          <p:nvPr>
            <p:ph type="body" sz="quarter" idx="11"/>
          </p:nvPr>
        </p:nvSpPr>
        <p:spPr/>
        <p:txBody>
          <a:bodyPr/>
          <a:lstStyle/>
          <a:p>
            <a:r>
              <a:rPr lang="en-US" sz="2000" dirty="0" smtClean="0"/>
              <a:t>How do all World Universities perform?</a:t>
            </a:r>
          </a:p>
          <a:p>
            <a:endParaRPr lang="en-US" sz="2000" dirty="0"/>
          </a:p>
          <a:p>
            <a:r>
              <a:rPr lang="en-US" sz="2000" dirty="0" smtClean="0"/>
              <a:t>How does Europe compare?</a:t>
            </a:r>
            <a:endParaRPr lang="en-US" sz="2000" dirty="0"/>
          </a:p>
        </p:txBody>
      </p:sp>
      <p:pic>
        <p:nvPicPr>
          <p:cNvPr id="4" name="Picture 3" descr="Screen Shot 2017-06-21 at 07.56.00.png"/>
          <p:cNvPicPr>
            <a:picLocks noChangeAspect="1"/>
          </p:cNvPicPr>
          <p:nvPr/>
        </p:nvPicPr>
        <p:blipFill rotWithShape="1">
          <a:blip r:embed="rId2">
            <a:extLst>
              <a:ext uri="{28A0092B-C50C-407E-A947-70E740481C1C}">
                <a14:useLocalDpi xmlns:a14="http://schemas.microsoft.com/office/drawing/2010/main" val="0"/>
              </a:ext>
            </a:extLst>
          </a:blip>
          <a:srcRect l="12308" t="34599" r="3077" b="20000"/>
          <a:stretch/>
        </p:blipFill>
        <p:spPr>
          <a:xfrm>
            <a:off x="138745" y="3150616"/>
            <a:ext cx="9628510" cy="3228919"/>
          </a:xfrm>
          <a:prstGeom prst="rect">
            <a:avLst/>
          </a:prstGeom>
        </p:spPr>
      </p:pic>
    </p:spTree>
    <p:extLst>
      <p:ext uri="{BB962C8B-B14F-4D97-AF65-F5344CB8AC3E}">
        <p14:creationId xmlns:p14="http://schemas.microsoft.com/office/powerpoint/2010/main" val="204210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Europe</a:t>
            </a:r>
            <a:endParaRPr lang="en-US" sz="2400" dirty="0"/>
          </a:p>
        </p:txBody>
      </p:sp>
      <p:sp>
        <p:nvSpPr>
          <p:cNvPr id="3" name="Text Placeholder 2"/>
          <p:cNvSpPr>
            <a:spLocks noGrp="1"/>
          </p:cNvSpPr>
          <p:nvPr>
            <p:ph type="body" sz="quarter" idx="11"/>
          </p:nvPr>
        </p:nvSpPr>
        <p:spPr/>
        <p:txBody>
          <a:bodyPr/>
          <a:lstStyle/>
          <a:p>
            <a:pPr marL="171450" indent="-171450">
              <a:buFont typeface="Arial"/>
              <a:buChar char="•"/>
            </a:pPr>
            <a:r>
              <a:rPr lang="en-US" sz="2000" dirty="0" smtClean="0"/>
              <a:t>Stronger in citations</a:t>
            </a:r>
          </a:p>
          <a:p>
            <a:pPr marL="171450" indent="-171450">
              <a:buFont typeface="Arial"/>
              <a:buChar char="•"/>
            </a:pPr>
            <a:r>
              <a:rPr lang="en-US" sz="2000" dirty="0" smtClean="0"/>
              <a:t>Stronger in International Outlook</a:t>
            </a:r>
          </a:p>
          <a:p>
            <a:pPr marL="171450" indent="-171450">
              <a:buFont typeface="Arial"/>
              <a:buChar char="•"/>
            </a:pPr>
            <a:r>
              <a:rPr lang="en-US" sz="2000" dirty="0" smtClean="0"/>
              <a:t>Weaker in Industry Income</a:t>
            </a:r>
          </a:p>
          <a:p>
            <a:pPr marL="171450" indent="-171450">
              <a:buFont typeface="Arial"/>
              <a:buChar char="•"/>
            </a:pPr>
            <a:r>
              <a:rPr lang="en-US" sz="2000" dirty="0" smtClean="0"/>
              <a:t>Weaker in Institutional Income</a:t>
            </a:r>
            <a:endParaRPr lang="en-US" sz="2000" dirty="0"/>
          </a:p>
        </p:txBody>
      </p:sp>
      <p:pic>
        <p:nvPicPr>
          <p:cNvPr id="4" name="Picture 3" descr="Screen Shot 2017-06-21 at 07.55.44.png"/>
          <p:cNvPicPr>
            <a:picLocks noChangeAspect="1"/>
          </p:cNvPicPr>
          <p:nvPr/>
        </p:nvPicPr>
        <p:blipFill rotWithShape="1">
          <a:blip r:embed="rId2">
            <a:extLst>
              <a:ext uri="{28A0092B-C50C-407E-A947-70E740481C1C}">
                <a14:useLocalDpi xmlns:a14="http://schemas.microsoft.com/office/drawing/2010/main" val="0"/>
              </a:ext>
            </a:extLst>
          </a:blip>
          <a:srcRect l="12650" t="34599" r="2735" b="19727"/>
          <a:stretch/>
        </p:blipFill>
        <p:spPr>
          <a:xfrm>
            <a:off x="172611" y="3149592"/>
            <a:ext cx="9628510" cy="3248335"/>
          </a:xfrm>
          <a:prstGeom prst="rect">
            <a:avLst/>
          </a:prstGeom>
        </p:spPr>
      </p:pic>
    </p:spTree>
    <p:extLst>
      <p:ext uri="{BB962C8B-B14F-4D97-AF65-F5344CB8AC3E}">
        <p14:creationId xmlns:p14="http://schemas.microsoft.com/office/powerpoint/2010/main" val="17262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Europe shows wide variation</a:t>
            </a:r>
            <a:endParaRPr lang="en-US" sz="2400" dirty="0"/>
          </a:p>
        </p:txBody>
      </p:sp>
      <p:pic>
        <p:nvPicPr>
          <p:cNvPr id="4" name="Picture 3" descr="Simon_Figur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22" y="1294799"/>
            <a:ext cx="8188757" cy="5043830"/>
          </a:xfrm>
          <a:prstGeom prst="rect">
            <a:avLst/>
          </a:prstGeom>
        </p:spPr>
      </p:pic>
    </p:spTree>
    <p:extLst>
      <p:ext uri="{BB962C8B-B14F-4D97-AF65-F5344CB8AC3E}">
        <p14:creationId xmlns:p14="http://schemas.microsoft.com/office/powerpoint/2010/main" val="153612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Research</a:t>
            </a:r>
            <a:endParaRPr lang="en-US" sz="2400" dirty="0"/>
          </a:p>
        </p:txBody>
      </p:sp>
      <p:pic>
        <p:nvPicPr>
          <p:cNvPr id="4" name="Picture 3" descr="Simon_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1" y="1634061"/>
            <a:ext cx="7048195" cy="4550054"/>
          </a:xfrm>
          <a:prstGeom prst="rect">
            <a:avLst/>
          </a:prstGeom>
        </p:spPr>
      </p:pic>
    </p:spTree>
    <p:extLst>
      <p:ext uri="{BB962C8B-B14F-4D97-AF65-F5344CB8AC3E}">
        <p14:creationId xmlns:p14="http://schemas.microsoft.com/office/powerpoint/2010/main" val="380185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Research</a:t>
            </a:r>
            <a:endParaRPr lang="en-US" sz="2400" dirty="0"/>
          </a:p>
        </p:txBody>
      </p:sp>
      <p:pic>
        <p:nvPicPr>
          <p:cNvPr id="4" name="Picture 3" descr="Simon_Figur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911" y="1794925"/>
            <a:ext cx="4634179" cy="4235501"/>
          </a:xfrm>
          <a:prstGeom prst="rect">
            <a:avLst/>
          </a:prstGeom>
        </p:spPr>
      </p:pic>
    </p:spTree>
    <p:extLst>
      <p:ext uri="{BB962C8B-B14F-4D97-AF65-F5344CB8AC3E}">
        <p14:creationId xmlns:p14="http://schemas.microsoft.com/office/powerpoint/2010/main" val="388811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International outlook</a:t>
            </a:r>
            <a:endParaRPr lang="en-US" sz="2400" dirty="0"/>
          </a:p>
        </p:txBody>
      </p:sp>
      <p:pic>
        <p:nvPicPr>
          <p:cNvPr id="4" name="Picture 3" descr="Ellie_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595" y="1557864"/>
            <a:ext cx="4648810" cy="4659782"/>
          </a:xfrm>
          <a:prstGeom prst="rect">
            <a:avLst/>
          </a:prstGeom>
        </p:spPr>
      </p:pic>
    </p:spTree>
    <p:extLst>
      <p:ext uri="{BB962C8B-B14F-4D97-AF65-F5344CB8AC3E}">
        <p14:creationId xmlns:p14="http://schemas.microsoft.com/office/powerpoint/2010/main" val="161783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22" y="506776"/>
            <a:ext cx="4062656" cy="52550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130" y="1036574"/>
            <a:ext cx="5325645" cy="6016084"/>
          </a:xfrm>
          <a:prstGeom prst="rect">
            <a:avLst/>
          </a:prstGeom>
        </p:spPr>
      </p:pic>
    </p:spTree>
    <p:extLst>
      <p:ext uri="{BB962C8B-B14F-4D97-AF65-F5344CB8AC3E}">
        <p14:creationId xmlns:p14="http://schemas.microsoft.com/office/powerpoint/2010/main" val="156145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2400" dirty="0" smtClean="0"/>
              <a:t>Reputation overview</a:t>
            </a:r>
            <a:endParaRPr lang="en-US" sz="2400" dirty="0"/>
          </a:p>
        </p:txBody>
      </p:sp>
      <p:sp>
        <p:nvSpPr>
          <p:cNvPr id="6" name="Text Placeholder 5"/>
          <p:cNvSpPr>
            <a:spLocks noGrp="1"/>
          </p:cNvSpPr>
          <p:nvPr>
            <p:ph type="body" sz="quarter" idx="1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03"/>
          <a:stretch/>
        </p:blipFill>
        <p:spPr>
          <a:xfrm>
            <a:off x="446568" y="1102808"/>
            <a:ext cx="8995144" cy="5577581"/>
          </a:xfrm>
          <a:prstGeom prst="rect">
            <a:avLst/>
          </a:prstGeom>
        </p:spPr>
      </p:pic>
    </p:spTree>
    <p:extLst>
      <p:ext uri="{BB962C8B-B14F-4D97-AF65-F5344CB8AC3E}">
        <p14:creationId xmlns:p14="http://schemas.microsoft.com/office/powerpoint/2010/main" val="2014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49600" y="277223"/>
            <a:ext cx="3776133" cy="509586"/>
          </a:xfrm>
        </p:spPr>
        <p:txBody>
          <a:bodyPr/>
          <a:lstStyle/>
          <a:p>
            <a:r>
              <a:rPr lang="en-US" sz="2400" dirty="0" smtClean="0"/>
              <a:t>Reputation and Europe</a:t>
            </a:r>
            <a:endParaRPr lang="en-US" sz="2400" dirty="0"/>
          </a:p>
        </p:txBody>
      </p:sp>
      <p:sp>
        <p:nvSpPr>
          <p:cNvPr id="6" name="Text Placeholder 5"/>
          <p:cNvSpPr>
            <a:spLocks noGrp="1"/>
          </p:cNvSpPr>
          <p:nvPr>
            <p:ph type="body" sz="quarter" idx="11"/>
          </p:nvPr>
        </p:nvSpPr>
        <p:spPr>
          <a:xfrm>
            <a:off x="3149600" y="1102809"/>
            <a:ext cx="5672667" cy="5276726"/>
          </a:xfrm>
        </p:spPr>
        <p:txBody>
          <a:bodyPr/>
          <a:lstStyle/>
          <a:p>
            <a:pPr marL="342900" indent="-342900">
              <a:buFont typeface="Arial"/>
              <a:buChar char="•"/>
            </a:pPr>
            <a:r>
              <a:rPr lang="en-US" sz="2000" dirty="0" smtClean="0"/>
              <a:t>European institutions are still performing well</a:t>
            </a:r>
          </a:p>
          <a:p>
            <a:pPr marL="342900" indent="-342900">
              <a:buFont typeface="Arial"/>
              <a:buChar char="•"/>
            </a:pPr>
            <a:endParaRPr lang="en-US" sz="2000" dirty="0"/>
          </a:p>
          <a:p>
            <a:pPr marL="342900" indent="-342900">
              <a:buFont typeface="Arial"/>
              <a:buChar char="•"/>
            </a:pPr>
            <a:r>
              <a:rPr lang="en-US" sz="2000" dirty="0" smtClean="0"/>
              <a:t>However, the rise of Asian giants is a noticeable change</a:t>
            </a:r>
          </a:p>
          <a:p>
            <a:pPr marL="342900" indent="-342900">
              <a:buFont typeface="Arial"/>
              <a:buChar char="•"/>
            </a:pPr>
            <a:endParaRPr lang="en-US" sz="2000" dirty="0"/>
          </a:p>
          <a:p>
            <a:pPr marL="342900" indent="-342900">
              <a:buFont typeface="Arial"/>
              <a:buChar char="•"/>
            </a:pPr>
            <a:r>
              <a:rPr lang="en-US" sz="2000" dirty="0" smtClean="0"/>
              <a:t>The ranking is still dominated by US institutions</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2917" r="3821" b="2338"/>
          <a:stretch/>
        </p:blipFill>
        <p:spPr>
          <a:xfrm>
            <a:off x="0" y="-381510"/>
            <a:ext cx="1557867" cy="7070178"/>
          </a:xfrm>
          <a:prstGeom prst="rect">
            <a:avLst/>
          </a:prstGeom>
        </p:spPr>
      </p:pic>
      <p:sp>
        <p:nvSpPr>
          <p:cNvPr id="2" name="Rectangle 1"/>
          <p:cNvSpPr/>
          <p:nvPr/>
        </p:nvSpPr>
        <p:spPr>
          <a:xfrm>
            <a:off x="1818168" y="17442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Harvard University</a:t>
            </a:r>
            <a:endParaRPr lang="en-US" sz="600" dirty="0">
              <a:solidFill>
                <a:schemeClr val="tx1"/>
              </a:solidFill>
              <a:latin typeface="Avenir Next Condensed Regular"/>
              <a:cs typeface="Avenir Next Condensed Regular"/>
            </a:endParaRPr>
          </a:p>
        </p:txBody>
      </p:sp>
      <p:sp>
        <p:nvSpPr>
          <p:cNvPr id="7" name="Rectangle 6"/>
          <p:cNvSpPr/>
          <p:nvPr/>
        </p:nvSpPr>
        <p:spPr>
          <a:xfrm>
            <a:off x="1818168" y="37300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r>
              <a:rPr lang="en-US" sz="600" dirty="0" smtClean="0">
                <a:solidFill>
                  <a:schemeClr val="tx1"/>
                </a:solidFill>
                <a:latin typeface="Avenir Next Condensed Regular"/>
                <a:cs typeface="Avenir Next Condensed Regular"/>
              </a:rPr>
              <a:t>Massachusetts Institute of Technology</a:t>
            </a:r>
            <a:endParaRPr lang="en-US" sz="600" dirty="0">
              <a:solidFill>
                <a:schemeClr val="tx1"/>
              </a:solidFill>
              <a:latin typeface="Avenir Next Condensed Regular"/>
              <a:cs typeface="Avenir Next Condensed Regular"/>
            </a:endParaRPr>
          </a:p>
        </p:txBody>
      </p:sp>
      <p:sp>
        <p:nvSpPr>
          <p:cNvPr id="8" name="Rectangle 7"/>
          <p:cNvSpPr/>
          <p:nvPr/>
        </p:nvSpPr>
        <p:spPr>
          <a:xfrm>
            <a:off x="1818168" y="57159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Stanford University</a:t>
            </a:r>
            <a:endParaRPr lang="en-US" sz="600" dirty="0">
              <a:solidFill>
                <a:schemeClr val="tx1"/>
              </a:solidFill>
              <a:latin typeface="Avenir Next Condensed Regular"/>
              <a:cs typeface="Avenir Next Condensed Regular"/>
            </a:endParaRPr>
          </a:p>
        </p:txBody>
      </p:sp>
      <p:sp>
        <p:nvSpPr>
          <p:cNvPr id="9" name="Rectangle 8"/>
          <p:cNvSpPr/>
          <p:nvPr/>
        </p:nvSpPr>
        <p:spPr>
          <a:xfrm>
            <a:off x="1818168" y="770178"/>
            <a:ext cx="1083782" cy="154800"/>
          </a:xfrm>
          <a:prstGeom prst="rect">
            <a:avLst/>
          </a:prstGeom>
          <a:solidFill>
            <a:srgbClr val="B1DED9"/>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Cambridge</a:t>
            </a:r>
            <a:endParaRPr lang="en-US" sz="600" dirty="0">
              <a:solidFill>
                <a:schemeClr val="tx1"/>
              </a:solidFill>
              <a:latin typeface="Avenir Next Condensed Regular"/>
              <a:cs typeface="Avenir Next Condensed Regular"/>
            </a:endParaRPr>
          </a:p>
        </p:txBody>
      </p:sp>
      <p:sp>
        <p:nvSpPr>
          <p:cNvPr id="10" name="Rectangle 9"/>
          <p:cNvSpPr/>
          <p:nvPr/>
        </p:nvSpPr>
        <p:spPr>
          <a:xfrm>
            <a:off x="1818168" y="968763"/>
            <a:ext cx="1083782" cy="154800"/>
          </a:xfrm>
          <a:prstGeom prst="rect">
            <a:avLst/>
          </a:prstGeom>
          <a:solidFill>
            <a:srgbClr val="B1DED9"/>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Oxford</a:t>
            </a:r>
            <a:endParaRPr lang="en-US" sz="600" dirty="0">
              <a:solidFill>
                <a:schemeClr val="tx1"/>
              </a:solidFill>
              <a:latin typeface="Avenir Next Condensed Regular"/>
              <a:cs typeface="Avenir Next Condensed Regular"/>
            </a:endParaRPr>
          </a:p>
        </p:txBody>
      </p:sp>
      <p:sp>
        <p:nvSpPr>
          <p:cNvPr id="11" name="Rectangle 10"/>
          <p:cNvSpPr/>
          <p:nvPr/>
        </p:nvSpPr>
        <p:spPr>
          <a:xfrm>
            <a:off x="1818168" y="116734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California, Berkeley</a:t>
            </a:r>
            <a:endParaRPr lang="en-US" sz="600" dirty="0">
              <a:solidFill>
                <a:schemeClr val="tx1"/>
              </a:solidFill>
              <a:latin typeface="Avenir Next Condensed Regular"/>
              <a:cs typeface="Avenir Next Condensed Regular"/>
            </a:endParaRPr>
          </a:p>
        </p:txBody>
      </p:sp>
      <p:sp>
        <p:nvSpPr>
          <p:cNvPr id="12" name="Rectangle 11"/>
          <p:cNvSpPr/>
          <p:nvPr/>
        </p:nvSpPr>
        <p:spPr>
          <a:xfrm>
            <a:off x="1818168" y="136593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Princeton University</a:t>
            </a:r>
            <a:endParaRPr lang="en-US" sz="600" dirty="0">
              <a:solidFill>
                <a:schemeClr val="tx1"/>
              </a:solidFill>
              <a:latin typeface="Avenir Next Condensed Regular"/>
              <a:cs typeface="Avenir Next Condensed Regular"/>
            </a:endParaRPr>
          </a:p>
        </p:txBody>
      </p:sp>
      <p:sp>
        <p:nvSpPr>
          <p:cNvPr id="13" name="Rectangle 12"/>
          <p:cNvSpPr/>
          <p:nvPr/>
        </p:nvSpPr>
        <p:spPr>
          <a:xfrm>
            <a:off x="1818168" y="156451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Yale University</a:t>
            </a:r>
            <a:endParaRPr lang="en-US" sz="600" dirty="0">
              <a:solidFill>
                <a:schemeClr val="tx1"/>
              </a:solidFill>
              <a:latin typeface="Avenir Next Condensed Regular"/>
              <a:cs typeface="Avenir Next Condensed Regular"/>
            </a:endParaRPr>
          </a:p>
        </p:txBody>
      </p:sp>
      <p:sp>
        <p:nvSpPr>
          <p:cNvPr id="14" name="Rectangle 13"/>
          <p:cNvSpPr/>
          <p:nvPr/>
        </p:nvSpPr>
        <p:spPr>
          <a:xfrm>
            <a:off x="1818168" y="176310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Chicago</a:t>
            </a:r>
            <a:endParaRPr lang="en-US" sz="600" dirty="0">
              <a:solidFill>
                <a:schemeClr val="tx1"/>
              </a:solidFill>
              <a:latin typeface="Avenir Next Condensed Regular"/>
              <a:cs typeface="Avenir Next Condensed Regular"/>
            </a:endParaRPr>
          </a:p>
        </p:txBody>
      </p:sp>
      <p:sp>
        <p:nvSpPr>
          <p:cNvPr id="15" name="Rectangle 14"/>
          <p:cNvSpPr/>
          <p:nvPr/>
        </p:nvSpPr>
        <p:spPr>
          <a:xfrm>
            <a:off x="1818168" y="196168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California Institute of Technology</a:t>
            </a:r>
            <a:endParaRPr lang="en-US" sz="600" dirty="0">
              <a:solidFill>
                <a:schemeClr val="tx1"/>
              </a:solidFill>
              <a:latin typeface="Avenir Next Condensed Regular"/>
              <a:cs typeface="Avenir Next Condensed Regular"/>
            </a:endParaRPr>
          </a:p>
        </p:txBody>
      </p:sp>
      <p:sp>
        <p:nvSpPr>
          <p:cNvPr id="16" name="Rectangle 15"/>
          <p:cNvSpPr/>
          <p:nvPr/>
        </p:nvSpPr>
        <p:spPr>
          <a:xfrm>
            <a:off x="1818168" y="2160273"/>
            <a:ext cx="1083782" cy="154800"/>
          </a:xfrm>
          <a:prstGeom prst="rect">
            <a:avLst/>
          </a:prstGeom>
          <a:solidFill>
            <a:srgbClr val="F38018"/>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Tokyo</a:t>
            </a:r>
            <a:endParaRPr lang="en-US" sz="600" dirty="0">
              <a:solidFill>
                <a:schemeClr val="tx1"/>
              </a:solidFill>
              <a:latin typeface="Avenir Next Condensed Regular"/>
              <a:cs typeface="Avenir Next Condensed Regular"/>
            </a:endParaRPr>
          </a:p>
        </p:txBody>
      </p:sp>
      <p:sp>
        <p:nvSpPr>
          <p:cNvPr id="17" name="Rectangle 16"/>
          <p:cNvSpPr/>
          <p:nvPr/>
        </p:nvSpPr>
        <p:spPr>
          <a:xfrm>
            <a:off x="1818168" y="2358858"/>
            <a:ext cx="1083782" cy="154800"/>
          </a:xfrm>
          <a:prstGeom prst="rect">
            <a:avLst/>
          </a:prstGeom>
          <a:solidFill>
            <a:srgbClr val="B74894"/>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Columbia University</a:t>
            </a:r>
            <a:endParaRPr lang="en-US" sz="600" dirty="0">
              <a:solidFill>
                <a:schemeClr val="tx1"/>
              </a:solidFill>
              <a:latin typeface="Avenir Next Condensed Regular"/>
              <a:cs typeface="Avenir Next Condensed Regular"/>
            </a:endParaRPr>
          </a:p>
        </p:txBody>
      </p:sp>
      <p:sp>
        <p:nvSpPr>
          <p:cNvPr id="18" name="Rectangle 17"/>
          <p:cNvSpPr/>
          <p:nvPr/>
        </p:nvSpPr>
        <p:spPr>
          <a:xfrm>
            <a:off x="1818168" y="255744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California, Los Angeles</a:t>
            </a:r>
            <a:endParaRPr lang="en-US" sz="600" dirty="0">
              <a:solidFill>
                <a:schemeClr val="tx1"/>
              </a:solidFill>
              <a:latin typeface="Avenir Next Condensed Regular"/>
              <a:cs typeface="Avenir Next Condensed Regular"/>
            </a:endParaRPr>
          </a:p>
        </p:txBody>
      </p:sp>
      <p:sp>
        <p:nvSpPr>
          <p:cNvPr id="19" name="Rectangle 18"/>
          <p:cNvSpPr/>
          <p:nvPr/>
        </p:nvSpPr>
        <p:spPr>
          <a:xfrm>
            <a:off x="1818168" y="2756028"/>
            <a:ext cx="1083782" cy="154800"/>
          </a:xfrm>
          <a:prstGeom prst="rect">
            <a:avLst/>
          </a:prstGeom>
          <a:solidFill>
            <a:srgbClr val="A090C5"/>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Tsinghua University</a:t>
            </a:r>
            <a:endParaRPr lang="en-US" sz="600" dirty="0">
              <a:solidFill>
                <a:schemeClr val="tx1"/>
              </a:solidFill>
              <a:latin typeface="Avenir Next Condensed Regular"/>
              <a:cs typeface="Avenir Next Condensed Regular"/>
            </a:endParaRPr>
          </a:p>
        </p:txBody>
      </p:sp>
      <p:sp>
        <p:nvSpPr>
          <p:cNvPr id="20" name="Rectangle 19"/>
          <p:cNvSpPr/>
          <p:nvPr/>
        </p:nvSpPr>
        <p:spPr>
          <a:xfrm>
            <a:off x="1818168" y="295461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Michigan</a:t>
            </a:r>
            <a:endParaRPr lang="en-US" sz="600" dirty="0">
              <a:solidFill>
                <a:schemeClr val="tx1"/>
              </a:solidFill>
              <a:latin typeface="Avenir Next Condensed Regular"/>
              <a:cs typeface="Avenir Next Condensed Regular"/>
            </a:endParaRPr>
          </a:p>
        </p:txBody>
      </p:sp>
      <p:sp>
        <p:nvSpPr>
          <p:cNvPr id="21" name="Rectangle 20"/>
          <p:cNvSpPr/>
          <p:nvPr/>
        </p:nvSpPr>
        <p:spPr>
          <a:xfrm>
            <a:off x="1818168" y="3153198"/>
            <a:ext cx="1083782" cy="154800"/>
          </a:xfrm>
          <a:prstGeom prst="rect">
            <a:avLst/>
          </a:prstGeom>
          <a:solidFill>
            <a:srgbClr val="B1DED9"/>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College London</a:t>
            </a:r>
            <a:endParaRPr lang="en-US" sz="600" dirty="0">
              <a:solidFill>
                <a:schemeClr val="tx1"/>
              </a:solidFill>
              <a:latin typeface="Avenir Next Condensed Regular"/>
              <a:cs typeface="Avenir Next Condensed Regular"/>
            </a:endParaRPr>
          </a:p>
        </p:txBody>
      </p:sp>
      <p:sp>
        <p:nvSpPr>
          <p:cNvPr id="22" name="Rectangle 21"/>
          <p:cNvSpPr/>
          <p:nvPr/>
        </p:nvSpPr>
        <p:spPr>
          <a:xfrm>
            <a:off x="1818168" y="3351783"/>
            <a:ext cx="1083782" cy="154800"/>
          </a:xfrm>
          <a:prstGeom prst="rect">
            <a:avLst/>
          </a:prstGeom>
          <a:solidFill>
            <a:srgbClr val="A090C5"/>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Peking University</a:t>
            </a:r>
            <a:endParaRPr lang="en-US" sz="600" dirty="0">
              <a:solidFill>
                <a:schemeClr val="tx1"/>
              </a:solidFill>
              <a:latin typeface="Avenir Next Condensed Regular"/>
              <a:cs typeface="Avenir Next Condensed Regular"/>
            </a:endParaRPr>
          </a:p>
        </p:txBody>
      </p:sp>
      <p:sp>
        <p:nvSpPr>
          <p:cNvPr id="23" name="Rectangle 22"/>
          <p:cNvSpPr/>
          <p:nvPr/>
        </p:nvSpPr>
        <p:spPr>
          <a:xfrm>
            <a:off x="1818168" y="3550368"/>
            <a:ext cx="1083782" cy="154800"/>
          </a:xfrm>
          <a:prstGeom prst="rect">
            <a:avLst/>
          </a:prstGeom>
          <a:solidFill>
            <a:srgbClr val="14A195"/>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Imperial College London</a:t>
            </a:r>
            <a:endParaRPr lang="en-US" sz="600" dirty="0">
              <a:solidFill>
                <a:schemeClr val="tx1"/>
              </a:solidFill>
              <a:latin typeface="Avenir Next Condensed Regular"/>
              <a:cs typeface="Avenir Next Condensed Regular"/>
            </a:endParaRPr>
          </a:p>
        </p:txBody>
      </p:sp>
      <p:sp>
        <p:nvSpPr>
          <p:cNvPr id="24" name="Rectangle 23"/>
          <p:cNvSpPr/>
          <p:nvPr/>
        </p:nvSpPr>
        <p:spPr>
          <a:xfrm>
            <a:off x="1818168" y="374895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University of Pennsylvania</a:t>
            </a:r>
            <a:endParaRPr lang="en-US" sz="600" dirty="0">
              <a:solidFill>
                <a:schemeClr val="tx1"/>
              </a:solidFill>
              <a:latin typeface="Avenir Next Condensed Regular"/>
              <a:cs typeface="Avenir Next Condensed Regular"/>
            </a:endParaRPr>
          </a:p>
        </p:txBody>
      </p:sp>
      <p:sp>
        <p:nvSpPr>
          <p:cNvPr id="25" name="Rectangle 24"/>
          <p:cNvSpPr/>
          <p:nvPr/>
        </p:nvSpPr>
        <p:spPr>
          <a:xfrm>
            <a:off x="1818168" y="3947538"/>
            <a:ext cx="1083782" cy="154800"/>
          </a:xfrm>
          <a:prstGeom prst="rect">
            <a:avLst/>
          </a:prstGeom>
          <a:solidFill>
            <a:srgbClr val="14A195"/>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venir Next Condensed Regular"/>
                <a:cs typeface="Avenir Next Condensed Regular"/>
              </a:rPr>
              <a:t>London School of Economics </a:t>
            </a:r>
            <a:br>
              <a:rPr lang="en-US" sz="600" dirty="0" smtClean="0">
                <a:solidFill>
                  <a:schemeClr val="tx1"/>
                </a:solidFill>
                <a:latin typeface="Avenir Next Condensed Regular"/>
                <a:cs typeface="Avenir Next Condensed Regular"/>
              </a:rPr>
            </a:br>
            <a:r>
              <a:rPr lang="en-US" sz="600" dirty="0" smtClean="0">
                <a:solidFill>
                  <a:schemeClr val="tx1"/>
                </a:solidFill>
                <a:latin typeface="Avenir Next Condensed Regular"/>
                <a:cs typeface="Avenir Next Condensed Regular"/>
              </a:rPr>
              <a:t>and Political Science</a:t>
            </a:r>
            <a:endParaRPr lang="en-US" sz="600" dirty="0">
              <a:solidFill>
                <a:schemeClr val="tx1"/>
              </a:solidFill>
              <a:latin typeface="Avenir Next Condensed Regular"/>
              <a:cs typeface="Avenir Next Condensed Regular"/>
            </a:endParaRPr>
          </a:p>
        </p:txBody>
      </p:sp>
      <p:sp>
        <p:nvSpPr>
          <p:cNvPr id="26" name="Rectangle 25"/>
          <p:cNvSpPr/>
          <p:nvPr/>
        </p:nvSpPr>
        <p:spPr>
          <a:xfrm>
            <a:off x="1818168" y="414612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Johns Hopkins University</a:t>
            </a:r>
            <a:endParaRPr lang="en-US" sz="600" dirty="0">
              <a:solidFill>
                <a:schemeClr val="tx1"/>
              </a:solidFill>
              <a:latin typeface="Arial Narrow"/>
              <a:cs typeface="Arial Narrow"/>
            </a:endParaRPr>
          </a:p>
        </p:txBody>
      </p:sp>
      <p:sp>
        <p:nvSpPr>
          <p:cNvPr id="27" name="Rectangle 26"/>
          <p:cNvSpPr/>
          <p:nvPr/>
        </p:nvSpPr>
        <p:spPr>
          <a:xfrm>
            <a:off x="1818168" y="4344708"/>
            <a:ext cx="1083782" cy="154800"/>
          </a:xfrm>
          <a:prstGeom prst="rect">
            <a:avLst/>
          </a:prstGeom>
          <a:solidFill>
            <a:srgbClr val="B1DED9"/>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ETH Zurich</a:t>
            </a:r>
            <a:endParaRPr lang="en-US" sz="600" dirty="0">
              <a:solidFill>
                <a:schemeClr val="tx1"/>
              </a:solidFill>
              <a:latin typeface="Arial Narrow"/>
              <a:cs typeface="Arial Narrow"/>
            </a:endParaRPr>
          </a:p>
        </p:txBody>
      </p:sp>
      <p:sp>
        <p:nvSpPr>
          <p:cNvPr id="28" name="Rectangle 27"/>
          <p:cNvSpPr/>
          <p:nvPr/>
        </p:nvSpPr>
        <p:spPr>
          <a:xfrm>
            <a:off x="1818168" y="454329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Cornell University</a:t>
            </a:r>
            <a:endParaRPr lang="en-US" sz="600" dirty="0">
              <a:solidFill>
                <a:schemeClr val="tx1"/>
              </a:solidFill>
              <a:latin typeface="Arial Narrow"/>
              <a:cs typeface="Arial Narrow"/>
            </a:endParaRPr>
          </a:p>
        </p:txBody>
      </p:sp>
      <p:sp>
        <p:nvSpPr>
          <p:cNvPr id="29" name="Rectangle 28"/>
          <p:cNvSpPr/>
          <p:nvPr/>
        </p:nvSpPr>
        <p:spPr>
          <a:xfrm>
            <a:off x="1818168" y="4741878"/>
            <a:ext cx="1083782" cy="154800"/>
          </a:xfrm>
          <a:prstGeom prst="rect">
            <a:avLst/>
          </a:prstGeom>
          <a:solidFill>
            <a:srgbClr val="C9DF76"/>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University of Toronto</a:t>
            </a:r>
            <a:endParaRPr lang="en-US" sz="600" dirty="0">
              <a:solidFill>
                <a:schemeClr val="tx1"/>
              </a:solidFill>
              <a:latin typeface="Arial Narrow"/>
              <a:cs typeface="Arial Narrow"/>
            </a:endParaRPr>
          </a:p>
        </p:txBody>
      </p:sp>
      <p:sp>
        <p:nvSpPr>
          <p:cNvPr id="30" name="Rectangle 29"/>
          <p:cNvSpPr/>
          <p:nvPr/>
        </p:nvSpPr>
        <p:spPr>
          <a:xfrm>
            <a:off x="1818168" y="4940463"/>
            <a:ext cx="1083782" cy="154800"/>
          </a:xfrm>
          <a:prstGeom prst="rect">
            <a:avLst/>
          </a:prstGeom>
          <a:solidFill>
            <a:srgbClr val="FBBA75"/>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Kyoto University</a:t>
            </a:r>
            <a:endParaRPr lang="en-US" sz="600" dirty="0">
              <a:solidFill>
                <a:schemeClr val="tx1"/>
              </a:solidFill>
              <a:latin typeface="Arial Narrow"/>
              <a:cs typeface="Arial Narrow"/>
            </a:endParaRPr>
          </a:p>
        </p:txBody>
      </p:sp>
      <p:sp>
        <p:nvSpPr>
          <p:cNvPr id="31" name="Rectangle 30"/>
          <p:cNvSpPr/>
          <p:nvPr/>
        </p:nvSpPr>
        <p:spPr>
          <a:xfrm>
            <a:off x="1818168" y="513904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New York University</a:t>
            </a:r>
            <a:endParaRPr lang="en-US" sz="600" dirty="0">
              <a:solidFill>
                <a:schemeClr val="tx1"/>
              </a:solidFill>
              <a:latin typeface="Arial Narrow"/>
              <a:cs typeface="Arial Narrow"/>
            </a:endParaRPr>
          </a:p>
        </p:txBody>
      </p:sp>
      <p:sp>
        <p:nvSpPr>
          <p:cNvPr id="32" name="Rectangle 31"/>
          <p:cNvSpPr/>
          <p:nvPr/>
        </p:nvSpPr>
        <p:spPr>
          <a:xfrm>
            <a:off x="1818168" y="5337633"/>
            <a:ext cx="1083782" cy="154800"/>
          </a:xfrm>
          <a:prstGeom prst="rect">
            <a:avLst/>
          </a:prstGeom>
          <a:solidFill>
            <a:srgbClr val="FFE54C"/>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National University of Singapore</a:t>
            </a:r>
            <a:endParaRPr lang="en-US" sz="600" dirty="0">
              <a:solidFill>
                <a:schemeClr val="tx1"/>
              </a:solidFill>
              <a:latin typeface="Arial Narrow"/>
              <a:cs typeface="Arial Narrow"/>
            </a:endParaRPr>
          </a:p>
        </p:txBody>
      </p:sp>
      <p:sp>
        <p:nvSpPr>
          <p:cNvPr id="33" name="Rectangle 32"/>
          <p:cNvSpPr/>
          <p:nvPr/>
        </p:nvSpPr>
        <p:spPr>
          <a:xfrm>
            <a:off x="1818168" y="5536218"/>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Duke University</a:t>
            </a:r>
            <a:endParaRPr lang="en-US" sz="600" dirty="0">
              <a:solidFill>
                <a:schemeClr val="tx1"/>
              </a:solidFill>
              <a:latin typeface="Arial Narrow"/>
              <a:cs typeface="Arial Narrow"/>
            </a:endParaRPr>
          </a:p>
        </p:txBody>
      </p:sp>
      <p:sp>
        <p:nvSpPr>
          <p:cNvPr id="34" name="Rectangle 33"/>
          <p:cNvSpPr/>
          <p:nvPr/>
        </p:nvSpPr>
        <p:spPr>
          <a:xfrm>
            <a:off x="1818168" y="5734803"/>
            <a:ext cx="1083782" cy="154800"/>
          </a:xfrm>
          <a:prstGeom prst="rect">
            <a:avLst/>
          </a:prstGeom>
          <a:solidFill>
            <a:srgbClr val="E6B8D7"/>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smtClean="0">
                <a:solidFill>
                  <a:schemeClr val="tx1"/>
                </a:solidFill>
                <a:latin typeface="Arial Narrow"/>
                <a:cs typeface="Arial Narrow"/>
              </a:rPr>
              <a:t>University of California, San Diego</a:t>
            </a:r>
            <a:endParaRPr lang="en-US" sz="600" dirty="0">
              <a:solidFill>
                <a:schemeClr val="tx1"/>
              </a:solidFill>
              <a:latin typeface="Arial Narrow"/>
              <a:cs typeface="Arial Narrow"/>
            </a:endParaRPr>
          </a:p>
        </p:txBody>
      </p:sp>
      <p:sp>
        <p:nvSpPr>
          <p:cNvPr id="35" name="Rectangle 34"/>
          <p:cNvSpPr/>
          <p:nvPr/>
        </p:nvSpPr>
        <p:spPr>
          <a:xfrm>
            <a:off x="1818168" y="5933388"/>
            <a:ext cx="1083782" cy="154800"/>
          </a:xfrm>
          <a:prstGeom prst="rect">
            <a:avLst/>
          </a:prstGeom>
          <a:solidFill>
            <a:srgbClr val="B1DED9"/>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r>
              <a:rPr lang="en-US" sz="600" dirty="0" err="1" smtClean="0">
                <a:solidFill>
                  <a:schemeClr val="tx1"/>
                </a:solidFill>
                <a:latin typeface="Arial Narrow"/>
                <a:cs typeface="Arial Narrow"/>
              </a:rPr>
              <a:t>Lomonosov</a:t>
            </a:r>
            <a:r>
              <a:rPr lang="en-US" sz="600" dirty="0" smtClean="0">
                <a:solidFill>
                  <a:schemeClr val="tx1"/>
                </a:solidFill>
                <a:latin typeface="Arial Narrow"/>
                <a:cs typeface="Arial Narrow"/>
              </a:rPr>
              <a:t> Moscow State University</a:t>
            </a:r>
            <a:endParaRPr lang="en-US" sz="600" dirty="0">
              <a:solidFill>
                <a:schemeClr val="tx1"/>
              </a:solidFill>
              <a:latin typeface="Arial Narrow"/>
              <a:cs typeface="Arial Narrow"/>
            </a:endParaRPr>
          </a:p>
        </p:txBody>
      </p:sp>
      <p:cxnSp>
        <p:nvCxnSpPr>
          <p:cNvPr id="37" name="Straight Connector 36"/>
          <p:cNvCxnSpPr>
            <a:endCxn id="2" idx="1"/>
          </p:cNvCxnSpPr>
          <p:nvPr/>
        </p:nvCxnSpPr>
        <p:spPr>
          <a:xfrm>
            <a:off x="1490133" y="251823"/>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90134" y="444381"/>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498601" y="645618"/>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498601" y="1246751"/>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503917" y="1443636"/>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503917" y="1644685"/>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503917" y="2051084"/>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486983" y="2635284"/>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503917" y="5629427"/>
            <a:ext cx="328035" cy="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98602" y="850971"/>
            <a:ext cx="328035" cy="0"/>
          </a:xfrm>
          <a:prstGeom prst="line">
            <a:avLst/>
          </a:prstGeom>
          <a:ln w="12700">
            <a:solidFill>
              <a:srgbClr val="B1DED9"/>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515529" y="1052028"/>
            <a:ext cx="328035" cy="0"/>
          </a:xfrm>
          <a:prstGeom prst="line">
            <a:avLst/>
          </a:prstGeom>
          <a:ln w="12700">
            <a:solidFill>
              <a:srgbClr val="B1DED9"/>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35" idx="1"/>
          </p:cNvCxnSpPr>
          <p:nvPr/>
        </p:nvCxnSpPr>
        <p:spPr>
          <a:xfrm flipV="1">
            <a:off x="1503917" y="6010788"/>
            <a:ext cx="314251" cy="228239"/>
          </a:xfrm>
          <a:prstGeom prst="line">
            <a:avLst/>
          </a:prstGeom>
          <a:ln w="12700">
            <a:solidFill>
              <a:srgbClr val="B1DED9"/>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515529" y="5223933"/>
            <a:ext cx="311107" cy="193828"/>
          </a:xfrm>
          <a:prstGeom prst="line">
            <a:avLst/>
          </a:prstGeom>
          <a:ln w="12700">
            <a:solidFill>
              <a:srgbClr val="FFE54C"/>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30" idx="1"/>
          </p:cNvCxnSpPr>
          <p:nvPr/>
        </p:nvCxnSpPr>
        <p:spPr>
          <a:xfrm flipV="1">
            <a:off x="1515529" y="5017863"/>
            <a:ext cx="302639" cy="399898"/>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endCxn id="31" idx="1"/>
          </p:cNvCxnSpPr>
          <p:nvPr/>
        </p:nvCxnSpPr>
        <p:spPr>
          <a:xfrm>
            <a:off x="1515529" y="5017863"/>
            <a:ext cx="302639" cy="198585"/>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29" idx="1"/>
          </p:cNvCxnSpPr>
          <p:nvPr/>
        </p:nvCxnSpPr>
        <p:spPr>
          <a:xfrm>
            <a:off x="1515529" y="4614333"/>
            <a:ext cx="302639" cy="204945"/>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515529" y="3437467"/>
            <a:ext cx="299489" cy="1184426"/>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endCxn id="27" idx="1"/>
          </p:cNvCxnSpPr>
          <p:nvPr/>
        </p:nvCxnSpPr>
        <p:spPr>
          <a:xfrm>
            <a:off x="1515529" y="3826933"/>
            <a:ext cx="302639" cy="595175"/>
          </a:xfrm>
          <a:prstGeom prst="line">
            <a:avLst/>
          </a:prstGeom>
          <a:ln w="12700">
            <a:solidFill>
              <a:srgbClr val="B1DED9"/>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26" idx="1"/>
          </p:cNvCxnSpPr>
          <p:nvPr/>
        </p:nvCxnSpPr>
        <p:spPr>
          <a:xfrm flipV="1">
            <a:off x="1515529" y="4223523"/>
            <a:ext cx="302639" cy="198585"/>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25" idx="1"/>
          </p:cNvCxnSpPr>
          <p:nvPr/>
        </p:nvCxnSpPr>
        <p:spPr>
          <a:xfrm flipV="1">
            <a:off x="1515529" y="4024938"/>
            <a:ext cx="302639" cy="794340"/>
          </a:xfrm>
          <a:prstGeom prst="line">
            <a:avLst/>
          </a:prstGeom>
          <a:ln w="38100">
            <a:solidFill>
              <a:srgbClr val="14A195"/>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515530" y="3231758"/>
            <a:ext cx="302639" cy="595175"/>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23" idx="1"/>
          </p:cNvCxnSpPr>
          <p:nvPr/>
        </p:nvCxnSpPr>
        <p:spPr>
          <a:xfrm>
            <a:off x="1498601" y="3032013"/>
            <a:ext cx="319567" cy="595755"/>
          </a:xfrm>
          <a:prstGeom prst="line">
            <a:avLst/>
          </a:prstGeom>
          <a:ln w="38100">
            <a:solidFill>
              <a:srgbClr val="14A195"/>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endCxn id="22" idx="1"/>
          </p:cNvCxnSpPr>
          <p:nvPr/>
        </p:nvCxnSpPr>
        <p:spPr>
          <a:xfrm flipV="1">
            <a:off x="1520845" y="3429183"/>
            <a:ext cx="297323" cy="794340"/>
          </a:xfrm>
          <a:prstGeom prst="line">
            <a:avLst/>
          </a:prstGeom>
          <a:ln w="12700">
            <a:solidFill>
              <a:srgbClr val="A090C5"/>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1520840" y="3239065"/>
            <a:ext cx="297323" cy="794340"/>
          </a:xfrm>
          <a:prstGeom prst="line">
            <a:avLst/>
          </a:prstGeom>
          <a:ln w="12700">
            <a:solidFill>
              <a:srgbClr val="B1DED9"/>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20" idx="1"/>
          </p:cNvCxnSpPr>
          <p:nvPr/>
        </p:nvCxnSpPr>
        <p:spPr>
          <a:xfrm>
            <a:off x="1520845" y="2836333"/>
            <a:ext cx="297323" cy="19568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19" idx="1"/>
          </p:cNvCxnSpPr>
          <p:nvPr/>
        </p:nvCxnSpPr>
        <p:spPr>
          <a:xfrm flipV="1">
            <a:off x="1520845" y="2833428"/>
            <a:ext cx="297323" cy="791162"/>
          </a:xfrm>
          <a:prstGeom prst="line">
            <a:avLst/>
          </a:prstGeom>
          <a:ln w="12700">
            <a:solidFill>
              <a:srgbClr val="A090C5"/>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17" idx="1"/>
          </p:cNvCxnSpPr>
          <p:nvPr/>
        </p:nvCxnSpPr>
        <p:spPr>
          <a:xfrm>
            <a:off x="1520845" y="1845733"/>
            <a:ext cx="297323" cy="590525"/>
          </a:xfrm>
          <a:prstGeom prst="line">
            <a:avLst/>
          </a:prstGeom>
          <a:ln w="38100">
            <a:solidFill>
              <a:srgbClr val="B74894"/>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16" idx="1"/>
          </p:cNvCxnSpPr>
          <p:nvPr/>
        </p:nvCxnSpPr>
        <p:spPr>
          <a:xfrm flipV="1">
            <a:off x="1520845" y="2237673"/>
            <a:ext cx="297323" cy="198585"/>
          </a:xfrm>
          <a:prstGeom prst="line">
            <a:avLst/>
          </a:prstGeom>
          <a:ln w="38100">
            <a:solidFill>
              <a:srgbClr val="F38018"/>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14" idx="1"/>
          </p:cNvCxnSpPr>
          <p:nvPr/>
        </p:nvCxnSpPr>
        <p:spPr>
          <a:xfrm flipV="1">
            <a:off x="1520845" y="1840503"/>
            <a:ext cx="297323" cy="397170"/>
          </a:xfrm>
          <a:prstGeom prst="line">
            <a:avLst/>
          </a:prstGeom>
          <a:ln w="12700">
            <a:solidFill>
              <a:srgbClr val="E6B8D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76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1179163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smtClean="0"/>
              <a:t>Eurovision</a:t>
            </a:r>
            <a:endParaRPr lang="en-US" sz="2400" dirty="0"/>
          </a:p>
        </p:txBody>
      </p:sp>
      <p:pic>
        <p:nvPicPr>
          <p:cNvPr id="5" name="Picture 4"/>
          <p:cNvPicPr>
            <a:picLocks noChangeAspect="1"/>
          </p:cNvPicPr>
          <p:nvPr/>
        </p:nvPicPr>
        <p:blipFill>
          <a:blip r:embed="rId2"/>
          <a:stretch>
            <a:fillRect/>
          </a:stretch>
        </p:blipFill>
        <p:spPr>
          <a:xfrm>
            <a:off x="453000" y="1702290"/>
            <a:ext cx="9000000" cy="4814835"/>
          </a:xfrm>
          <a:prstGeom prst="rect">
            <a:avLst/>
          </a:prstGeom>
        </p:spPr>
      </p:pic>
    </p:spTree>
    <p:extLst>
      <p:ext uri="{BB962C8B-B14F-4D97-AF65-F5344CB8AC3E}">
        <p14:creationId xmlns:p14="http://schemas.microsoft.com/office/powerpoint/2010/main" val="33286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Objective and subjective measures</a:t>
            </a:r>
            <a:endParaRPr lang="en-US" sz="2400" dirty="0"/>
          </a:p>
        </p:txBody>
      </p:sp>
      <p:pic>
        <p:nvPicPr>
          <p:cNvPr id="5" name="Picture 4" descr="Simon_Figur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253" y="1950181"/>
            <a:ext cx="4641494" cy="4429354"/>
          </a:xfrm>
          <a:prstGeom prst="rect">
            <a:avLst/>
          </a:prstGeom>
        </p:spPr>
      </p:pic>
    </p:spTree>
    <p:extLst>
      <p:ext uri="{BB962C8B-B14F-4D97-AF65-F5344CB8AC3E}">
        <p14:creationId xmlns:p14="http://schemas.microsoft.com/office/powerpoint/2010/main" val="20817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Understanding teaching</a:t>
            </a:r>
            <a:endParaRPr lang="en-US" dirty="0"/>
          </a:p>
        </p:txBody>
      </p:sp>
    </p:spTree>
    <p:extLst>
      <p:ext uri="{BB962C8B-B14F-4D97-AF65-F5344CB8AC3E}">
        <p14:creationId xmlns:p14="http://schemas.microsoft.com/office/powerpoint/2010/main" val="32262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Today is TEF day in the UK</a:t>
            </a:r>
            <a:r>
              <a:rPr lang="mr-IN" sz="2400" dirty="0" smtClean="0"/>
              <a:t>…</a:t>
            </a:r>
            <a:endParaRPr lang="en-US" sz="2400" dirty="0"/>
          </a:p>
        </p:txBody>
      </p:sp>
      <p:sp>
        <p:nvSpPr>
          <p:cNvPr id="4" name="TextBox 3"/>
          <p:cNvSpPr txBox="1"/>
          <p:nvPr/>
        </p:nvSpPr>
        <p:spPr>
          <a:xfrm>
            <a:off x="730581" y="1599655"/>
            <a:ext cx="963681" cy="584776"/>
          </a:xfrm>
          <a:prstGeom prst="rect">
            <a:avLst/>
          </a:prstGeom>
          <a:noFill/>
        </p:spPr>
        <p:txBody>
          <a:bodyPr wrap="none" rtlCol="0">
            <a:spAutoFit/>
          </a:bodyPr>
          <a:lstStyle/>
          <a:p>
            <a:r>
              <a:rPr lang="en-US" sz="3200" b="1" dirty="0" smtClean="0">
                <a:latin typeface="Chalkboard"/>
                <a:cs typeface="Chalkboard"/>
              </a:rPr>
              <a:t>NSS</a:t>
            </a:r>
            <a:endParaRPr lang="en-US" sz="3200" b="1" dirty="0">
              <a:latin typeface="Chalkboard"/>
              <a:cs typeface="Chalkboard"/>
            </a:endParaRPr>
          </a:p>
        </p:txBody>
      </p:sp>
      <p:sp>
        <p:nvSpPr>
          <p:cNvPr id="5" name="TextBox 4"/>
          <p:cNvSpPr txBox="1"/>
          <p:nvPr/>
        </p:nvSpPr>
        <p:spPr>
          <a:xfrm>
            <a:off x="625158" y="4475121"/>
            <a:ext cx="1174526" cy="584776"/>
          </a:xfrm>
          <a:prstGeom prst="rect">
            <a:avLst/>
          </a:prstGeom>
          <a:noFill/>
        </p:spPr>
        <p:txBody>
          <a:bodyPr wrap="none" rtlCol="0">
            <a:spAutoFit/>
          </a:bodyPr>
          <a:lstStyle/>
          <a:p>
            <a:r>
              <a:rPr lang="en-US" sz="3200" b="1" dirty="0" smtClean="0">
                <a:latin typeface="Chalkboard"/>
                <a:cs typeface="Chalkboard"/>
              </a:rPr>
              <a:t>DLHE</a:t>
            </a:r>
            <a:endParaRPr lang="en-US" sz="3200" b="1" dirty="0">
              <a:latin typeface="Chalkboard"/>
              <a:cs typeface="Chalkboard"/>
            </a:endParaRPr>
          </a:p>
        </p:txBody>
      </p:sp>
      <p:sp>
        <p:nvSpPr>
          <p:cNvPr id="6" name="TextBox 5"/>
          <p:cNvSpPr txBox="1"/>
          <p:nvPr/>
        </p:nvSpPr>
        <p:spPr>
          <a:xfrm>
            <a:off x="607127" y="2642753"/>
            <a:ext cx="1210588" cy="584776"/>
          </a:xfrm>
          <a:prstGeom prst="rect">
            <a:avLst/>
          </a:prstGeom>
          <a:noFill/>
        </p:spPr>
        <p:txBody>
          <a:bodyPr wrap="none" rtlCol="0">
            <a:spAutoFit/>
          </a:bodyPr>
          <a:lstStyle/>
          <a:p>
            <a:r>
              <a:rPr lang="en-US" sz="3200" b="1" dirty="0" smtClean="0">
                <a:latin typeface="Chalkboard"/>
                <a:cs typeface="Chalkboard"/>
              </a:rPr>
              <a:t>HESA</a:t>
            </a:r>
            <a:endParaRPr lang="en-US" sz="3200" b="1" dirty="0">
              <a:latin typeface="Chalkboard"/>
              <a:cs typeface="Chalkboard"/>
            </a:endParaRPr>
          </a:p>
        </p:txBody>
      </p:sp>
      <p:sp>
        <p:nvSpPr>
          <p:cNvPr id="7" name="TextBox 6"/>
          <p:cNvSpPr txBox="1"/>
          <p:nvPr/>
        </p:nvSpPr>
        <p:spPr>
          <a:xfrm>
            <a:off x="781141" y="3483746"/>
            <a:ext cx="862561" cy="584776"/>
          </a:xfrm>
          <a:prstGeom prst="rect">
            <a:avLst/>
          </a:prstGeom>
          <a:noFill/>
        </p:spPr>
        <p:txBody>
          <a:bodyPr wrap="none" rtlCol="0">
            <a:spAutoFit/>
          </a:bodyPr>
          <a:lstStyle/>
          <a:p>
            <a:r>
              <a:rPr lang="en-US" sz="3200" b="1" dirty="0" smtClean="0">
                <a:latin typeface="Chalkboard"/>
                <a:cs typeface="Chalkboard"/>
              </a:rPr>
              <a:t>ILR</a:t>
            </a:r>
            <a:endParaRPr lang="en-US" sz="3200" b="1" dirty="0">
              <a:latin typeface="Chalkboard"/>
              <a:cs typeface="Chalkboard"/>
            </a:endParaRPr>
          </a:p>
        </p:txBody>
      </p:sp>
      <p:sp>
        <p:nvSpPr>
          <p:cNvPr id="9" name="TextBox 8"/>
          <p:cNvSpPr txBox="1"/>
          <p:nvPr/>
        </p:nvSpPr>
        <p:spPr>
          <a:xfrm>
            <a:off x="3795945" y="1662699"/>
            <a:ext cx="2540134" cy="369332"/>
          </a:xfrm>
          <a:prstGeom prst="rect">
            <a:avLst/>
          </a:prstGeom>
          <a:noFill/>
        </p:spPr>
        <p:txBody>
          <a:bodyPr wrap="none" rtlCol="0">
            <a:spAutoFit/>
          </a:bodyPr>
          <a:lstStyle/>
          <a:p>
            <a:r>
              <a:rPr lang="en-US" dirty="0" smtClean="0">
                <a:latin typeface="Chalkboard"/>
                <a:cs typeface="Chalkboard"/>
              </a:rPr>
              <a:t>Teaching on my course</a:t>
            </a:r>
            <a:endParaRPr lang="en-US" dirty="0">
              <a:latin typeface="Chalkboard"/>
              <a:cs typeface="Chalkboard"/>
            </a:endParaRPr>
          </a:p>
        </p:txBody>
      </p:sp>
      <p:sp>
        <p:nvSpPr>
          <p:cNvPr id="10" name="TextBox 9"/>
          <p:cNvSpPr txBox="1"/>
          <p:nvPr/>
        </p:nvSpPr>
        <p:spPr>
          <a:xfrm>
            <a:off x="3637932" y="2458087"/>
            <a:ext cx="2856161" cy="369332"/>
          </a:xfrm>
          <a:prstGeom prst="rect">
            <a:avLst/>
          </a:prstGeom>
          <a:noFill/>
        </p:spPr>
        <p:txBody>
          <a:bodyPr wrap="none" rtlCol="0">
            <a:spAutoFit/>
          </a:bodyPr>
          <a:lstStyle/>
          <a:p>
            <a:r>
              <a:rPr lang="en-US" dirty="0" smtClean="0">
                <a:latin typeface="Chalkboard"/>
                <a:cs typeface="Chalkboard"/>
              </a:rPr>
              <a:t>Assessment and feedback</a:t>
            </a:r>
          </a:p>
        </p:txBody>
      </p:sp>
      <p:sp>
        <p:nvSpPr>
          <p:cNvPr id="11" name="TextBox 10"/>
          <p:cNvSpPr txBox="1"/>
          <p:nvPr/>
        </p:nvSpPr>
        <p:spPr>
          <a:xfrm>
            <a:off x="4050350" y="3114445"/>
            <a:ext cx="2031325" cy="369332"/>
          </a:xfrm>
          <a:prstGeom prst="rect">
            <a:avLst/>
          </a:prstGeom>
          <a:noFill/>
        </p:spPr>
        <p:txBody>
          <a:bodyPr wrap="none" rtlCol="0">
            <a:spAutoFit/>
          </a:bodyPr>
          <a:lstStyle/>
          <a:p>
            <a:r>
              <a:rPr lang="en-US" dirty="0" smtClean="0">
                <a:latin typeface="Chalkboard"/>
                <a:cs typeface="Chalkboard"/>
              </a:rPr>
              <a:t>Academic support</a:t>
            </a:r>
            <a:endParaRPr lang="en-US" dirty="0">
              <a:latin typeface="Chalkboard"/>
              <a:cs typeface="Chalkboard"/>
            </a:endParaRPr>
          </a:p>
        </p:txBody>
      </p:sp>
      <p:sp>
        <p:nvSpPr>
          <p:cNvPr id="12" name="TextBox 11"/>
          <p:cNvSpPr txBox="1"/>
          <p:nvPr/>
        </p:nvSpPr>
        <p:spPr>
          <a:xfrm>
            <a:off x="4100357" y="3825364"/>
            <a:ext cx="1931310" cy="369332"/>
          </a:xfrm>
          <a:prstGeom prst="rect">
            <a:avLst/>
          </a:prstGeom>
          <a:noFill/>
        </p:spPr>
        <p:txBody>
          <a:bodyPr wrap="none" rtlCol="0">
            <a:spAutoFit/>
          </a:bodyPr>
          <a:lstStyle/>
          <a:p>
            <a:r>
              <a:rPr lang="en-US" dirty="0" smtClean="0">
                <a:latin typeface="Chalkboard"/>
                <a:cs typeface="Chalkboard"/>
              </a:rPr>
              <a:t>Non-continuation</a:t>
            </a:r>
            <a:endParaRPr lang="en-US" dirty="0">
              <a:latin typeface="Chalkboard"/>
              <a:cs typeface="Chalkboard"/>
            </a:endParaRPr>
          </a:p>
        </p:txBody>
      </p:sp>
      <p:sp>
        <p:nvSpPr>
          <p:cNvPr id="13" name="TextBox 12"/>
          <p:cNvSpPr txBox="1"/>
          <p:nvPr/>
        </p:nvSpPr>
        <p:spPr>
          <a:xfrm>
            <a:off x="4358126" y="4572000"/>
            <a:ext cx="1415772" cy="369332"/>
          </a:xfrm>
          <a:prstGeom prst="rect">
            <a:avLst/>
          </a:prstGeom>
          <a:noFill/>
        </p:spPr>
        <p:txBody>
          <a:bodyPr wrap="none" rtlCol="0">
            <a:spAutoFit/>
          </a:bodyPr>
          <a:lstStyle/>
          <a:p>
            <a:r>
              <a:rPr lang="en-US" dirty="0" smtClean="0">
                <a:latin typeface="Chalkboard"/>
                <a:cs typeface="Chalkboard"/>
              </a:rPr>
              <a:t>Employment</a:t>
            </a:r>
          </a:p>
        </p:txBody>
      </p:sp>
      <p:sp>
        <p:nvSpPr>
          <p:cNvPr id="14" name="TextBox 13"/>
          <p:cNvSpPr txBox="1"/>
          <p:nvPr/>
        </p:nvSpPr>
        <p:spPr>
          <a:xfrm>
            <a:off x="3719169" y="5377107"/>
            <a:ext cx="2693686" cy="369332"/>
          </a:xfrm>
          <a:prstGeom prst="rect">
            <a:avLst/>
          </a:prstGeom>
          <a:noFill/>
        </p:spPr>
        <p:txBody>
          <a:bodyPr wrap="none" rtlCol="0">
            <a:spAutoFit/>
          </a:bodyPr>
          <a:lstStyle/>
          <a:p>
            <a:r>
              <a:rPr lang="en-US" dirty="0" smtClean="0">
                <a:latin typeface="Chalkboard"/>
                <a:cs typeface="Chalkboard"/>
              </a:rPr>
              <a:t>High skilled employment</a:t>
            </a:r>
            <a:endParaRPr lang="en-US" dirty="0">
              <a:latin typeface="Chalkboard"/>
              <a:cs typeface="Chalkboard"/>
            </a:endParaRPr>
          </a:p>
        </p:txBody>
      </p:sp>
      <p:sp>
        <p:nvSpPr>
          <p:cNvPr id="15" name="TextBox 14"/>
          <p:cNvSpPr txBox="1"/>
          <p:nvPr/>
        </p:nvSpPr>
        <p:spPr>
          <a:xfrm>
            <a:off x="7773196" y="2167464"/>
            <a:ext cx="1053912" cy="584776"/>
          </a:xfrm>
          <a:prstGeom prst="rect">
            <a:avLst/>
          </a:prstGeom>
          <a:noFill/>
        </p:spPr>
        <p:txBody>
          <a:bodyPr wrap="none" rtlCol="0">
            <a:spAutoFit/>
          </a:bodyPr>
          <a:lstStyle/>
          <a:p>
            <a:r>
              <a:rPr lang="en-US" sz="3200" b="1" dirty="0" smtClean="0">
                <a:solidFill>
                  <a:srgbClr val="FBBA75"/>
                </a:solidFill>
                <a:latin typeface="Chalkboard"/>
                <a:cs typeface="Chalkboard"/>
              </a:rPr>
              <a:t>Gold</a:t>
            </a:r>
            <a:endParaRPr lang="en-US" sz="3200" b="1" dirty="0">
              <a:solidFill>
                <a:srgbClr val="FBBA75"/>
              </a:solidFill>
              <a:latin typeface="Chalkboard"/>
              <a:cs typeface="Chalkboard"/>
            </a:endParaRPr>
          </a:p>
        </p:txBody>
      </p:sp>
      <p:sp>
        <p:nvSpPr>
          <p:cNvPr id="16" name="TextBox 15"/>
          <p:cNvSpPr txBox="1"/>
          <p:nvPr/>
        </p:nvSpPr>
        <p:spPr>
          <a:xfrm>
            <a:off x="7649974" y="3445930"/>
            <a:ext cx="1300356" cy="584776"/>
          </a:xfrm>
          <a:prstGeom prst="rect">
            <a:avLst/>
          </a:prstGeom>
          <a:noFill/>
        </p:spPr>
        <p:txBody>
          <a:bodyPr wrap="none" rtlCol="0">
            <a:spAutoFit/>
          </a:bodyPr>
          <a:lstStyle/>
          <a:p>
            <a:r>
              <a:rPr lang="en-US" sz="3200" b="1" dirty="0" smtClean="0">
                <a:solidFill>
                  <a:schemeClr val="bg1">
                    <a:lumMod val="75000"/>
                  </a:schemeClr>
                </a:solidFill>
                <a:latin typeface="Chalkboard"/>
                <a:cs typeface="Chalkboard"/>
              </a:rPr>
              <a:t>Silver</a:t>
            </a:r>
            <a:endParaRPr lang="en-US" sz="3200" b="1" dirty="0">
              <a:solidFill>
                <a:schemeClr val="bg1">
                  <a:lumMod val="75000"/>
                </a:schemeClr>
              </a:solidFill>
              <a:latin typeface="Chalkboard"/>
              <a:cs typeface="Chalkboard"/>
            </a:endParaRPr>
          </a:p>
        </p:txBody>
      </p:sp>
      <p:sp>
        <p:nvSpPr>
          <p:cNvPr id="17" name="TextBox 16"/>
          <p:cNvSpPr txBox="1"/>
          <p:nvPr/>
        </p:nvSpPr>
        <p:spPr>
          <a:xfrm>
            <a:off x="7553794" y="4724397"/>
            <a:ext cx="1492716" cy="584776"/>
          </a:xfrm>
          <a:prstGeom prst="rect">
            <a:avLst/>
          </a:prstGeom>
          <a:noFill/>
        </p:spPr>
        <p:txBody>
          <a:bodyPr wrap="none" rtlCol="0">
            <a:spAutoFit/>
          </a:bodyPr>
          <a:lstStyle/>
          <a:p>
            <a:r>
              <a:rPr lang="en-US" sz="3200" b="1" dirty="0" smtClean="0">
                <a:solidFill>
                  <a:schemeClr val="accent6">
                    <a:lumMod val="50000"/>
                  </a:schemeClr>
                </a:solidFill>
                <a:latin typeface="Chalkboard"/>
                <a:cs typeface="Chalkboard"/>
              </a:rPr>
              <a:t>Bronze</a:t>
            </a:r>
            <a:endParaRPr lang="en-US" sz="3200" b="1" dirty="0">
              <a:solidFill>
                <a:schemeClr val="accent6">
                  <a:lumMod val="50000"/>
                </a:schemeClr>
              </a:solidFill>
              <a:latin typeface="Chalkboard"/>
              <a:cs typeface="Chalkboard"/>
            </a:endParaRPr>
          </a:p>
        </p:txBody>
      </p:sp>
      <p:cxnSp>
        <p:nvCxnSpPr>
          <p:cNvPr id="19" name="Straight Arrow Connector 18"/>
          <p:cNvCxnSpPr>
            <a:stCxn id="4" idx="3"/>
            <a:endCxn id="9" idx="1"/>
          </p:cNvCxnSpPr>
          <p:nvPr/>
        </p:nvCxnSpPr>
        <p:spPr>
          <a:xfrm flipV="1">
            <a:off x="1694262" y="1847365"/>
            <a:ext cx="2101683" cy="4467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 idx="3"/>
            <a:endCxn id="10" idx="1"/>
          </p:cNvCxnSpPr>
          <p:nvPr/>
        </p:nvCxnSpPr>
        <p:spPr>
          <a:xfrm>
            <a:off x="1694262" y="1892043"/>
            <a:ext cx="1943670" cy="75071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 idx="3"/>
            <a:endCxn id="11" idx="1"/>
          </p:cNvCxnSpPr>
          <p:nvPr/>
        </p:nvCxnSpPr>
        <p:spPr>
          <a:xfrm>
            <a:off x="1694262" y="1892043"/>
            <a:ext cx="2356088" cy="140706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6" idx="3"/>
            <a:endCxn id="12" idx="1"/>
          </p:cNvCxnSpPr>
          <p:nvPr/>
        </p:nvCxnSpPr>
        <p:spPr>
          <a:xfrm>
            <a:off x="1817715" y="2935141"/>
            <a:ext cx="2282642" cy="1074889"/>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7" idx="3"/>
          </p:cNvCxnSpPr>
          <p:nvPr/>
        </p:nvCxnSpPr>
        <p:spPr>
          <a:xfrm>
            <a:off x="1643702" y="3776134"/>
            <a:ext cx="2406648" cy="254572"/>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3"/>
            <a:endCxn id="13" idx="1"/>
          </p:cNvCxnSpPr>
          <p:nvPr/>
        </p:nvCxnSpPr>
        <p:spPr>
          <a:xfrm flipV="1">
            <a:off x="1799684" y="4756666"/>
            <a:ext cx="2558442" cy="10843"/>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5" idx="3"/>
            <a:endCxn id="14" idx="1"/>
          </p:cNvCxnSpPr>
          <p:nvPr/>
        </p:nvCxnSpPr>
        <p:spPr>
          <a:xfrm>
            <a:off x="1799684" y="4767509"/>
            <a:ext cx="1919485" cy="794264"/>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7553794" y="2032031"/>
            <a:ext cx="1492716" cy="3345076"/>
          </a:xfrm>
          <a:prstGeom prst="round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a:stCxn id="9" idx="3"/>
          </p:cNvCxnSpPr>
          <p:nvPr/>
        </p:nvCxnSpPr>
        <p:spPr>
          <a:xfrm>
            <a:off x="6336079" y="1847365"/>
            <a:ext cx="1217715" cy="79538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0" idx="3"/>
          </p:cNvCxnSpPr>
          <p:nvPr/>
        </p:nvCxnSpPr>
        <p:spPr>
          <a:xfrm>
            <a:off x="6494093" y="2642753"/>
            <a:ext cx="1059701" cy="29238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1" idx="3"/>
          </p:cNvCxnSpPr>
          <p:nvPr/>
        </p:nvCxnSpPr>
        <p:spPr>
          <a:xfrm>
            <a:off x="6081675" y="3299111"/>
            <a:ext cx="1472119" cy="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2" idx="3"/>
          </p:cNvCxnSpPr>
          <p:nvPr/>
        </p:nvCxnSpPr>
        <p:spPr>
          <a:xfrm>
            <a:off x="6031667" y="4010030"/>
            <a:ext cx="1522127" cy="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3" idx="3"/>
          </p:cNvCxnSpPr>
          <p:nvPr/>
        </p:nvCxnSpPr>
        <p:spPr>
          <a:xfrm flipV="1">
            <a:off x="5773898" y="4475121"/>
            <a:ext cx="1779896" cy="281545"/>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4" idx="3"/>
          </p:cNvCxnSpPr>
          <p:nvPr/>
        </p:nvCxnSpPr>
        <p:spPr>
          <a:xfrm flipV="1">
            <a:off x="6412855" y="4767509"/>
            <a:ext cx="1140939" cy="794264"/>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371127" y="5377107"/>
            <a:ext cx="7929025" cy="584776"/>
            <a:chOff x="371127" y="5377107"/>
            <a:chExt cx="7929025" cy="584776"/>
          </a:xfrm>
        </p:grpSpPr>
        <p:sp>
          <p:nvSpPr>
            <p:cNvPr id="8" name="TextBox 7"/>
            <p:cNvSpPr txBox="1"/>
            <p:nvPr/>
          </p:nvSpPr>
          <p:spPr>
            <a:xfrm>
              <a:off x="371127" y="5377107"/>
              <a:ext cx="1682589" cy="584776"/>
            </a:xfrm>
            <a:prstGeom prst="rect">
              <a:avLst/>
            </a:prstGeom>
            <a:noFill/>
          </p:spPr>
          <p:txBody>
            <a:bodyPr wrap="square" rtlCol="0">
              <a:spAutoFit/>
            </a:bodyPr>
            <a:lstStyle/>
            <a:p>
              <a:pPr algn="ctr"/>
              <a:r>
                <a:rPr lang="en-US" sz="1600" b="1" dirty="0" smtClean="0">
                  <a:latin typeface="Chalkboard"/>
                  <a:cs typeface="Chalkboard"/>
                </a:rPr>
                <a:t>15 pages of explanation</a:t>
              </a:r>
              <a:endParaRPr lang="en-US" sz="1600" b="1" dirty="0">
                <a:latin typeface="Chalkboard"/>
                <a:cs typeface="Chalkboard"/>
              </a:endParaRPr>
            </a:p>
          </p:txBody>
        </p:sp>
        <p:cxnSp>
          <p:nvCxnSpPr>
            <p:cNvPr id="52" name="Curved Connector 51"/>
            <p:cNvCxnSpPr>
              <a:stCxn id="8" idx="2"/>
              <a:endCxn id="33" idx="2"/>
            </p:cNvCxnSpPr>
            <p:nvPr/>
          </p:nvCxnSpPr>
          <p:spPr>
            <a:xfrm rot="5400000" flipH="1" flipV="1">
              <a:off x="4463899" y="2125630"/>
              <a:ext cx="584776" cy="7087730"/>
            </a:xfrm>
            <a:prstGeom prst="curvedConnector3">
              <a:avLst>
                <a:gd name="adj1" fmla="val -39092"/>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6514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5736" y="786624"/>
            <a:ext cx="9079436" cy="8774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7" name="Rectangle 16"/>
          <p:cNvSpPr/>
          <p:nvPr/>
        </p:nvSpPr>
        <p:spPr>
          <a:xfrm>
            <a:off x="241510" y="1784592"/>
            <a:ext cx="9473753" cy="42556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1423879" y="1932064"/>
            <a:ext cx="7302502" cy="3860405"/>
            <a:chOff x="1171493" y="1403745"/>
            <a:chExt cx="8987694" cy="3860405"/>
          </a:xfrm>
        </p:grpSpPr>
        <p:sp>
          <p:nvSpPr>
            <p:cNvPr id="4" name="Oval 3"/>
            <p:cNvSpPr/>
            <p:nvPr/>
          </p:nvSpPr>
          <p:spPr>
            <a:xfrm>
              <a:off x="2140599" y="2724150"/>
              <a:ext cx="6971323" cy="1574800"/>
            </a:xfrm>
            <a:prstGeom prst="ellipse">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endParaRPr lang="en-US"/>
            </a:p>
          </p:txBody>
        </p:sp>
        <p:sp>
          <p:nvSpPr>
            <p:cNvPr id="5" name="TextBox 4"/>
            <p:cNvSpPr txBox="1"/>
            <p:nvPr/>
          </p:nvSpPr>
          <p:spPr>
            <a:xfrm>
              <a:off x="1620452" y="1403745"/>
              <a:ext cx="1493574" cy="474232"/>
            </a:xfrm>
            <a:prstGeom prst="rect">
              <a:avLst/>
            </a:prstGeom>
            <a:noFill/>
          </p:spPr>
          <p:txBody>
            <a:bodyPr wrap="none" lIns="103885" tIns="51943" rIns="103885" bIns="51943" rtlCol="0">
              <a:spAutoFit/>
            </a:bodyPr>
            <a:lstStyle/>
            <a:p>
              <a:r>
                <a:rPr lang="en-US" sz="2400" b="1" dirty="0" smtClean="0">
                  <a:solidFill>
                    <a:schemeClr val="accent1">
                      <a:lumMod val="60000"/>
                      <a:lumOff val="40000"/>
                    </a:schemeClr>
                  </a:solidFill>
                </a:rPr>
                <a:t>Presage</a:t>
              </a:r>
              <a:endParaRPr lang="en-US" sz="3000" b="1" dirty="0">
                <a:solidFill>
                  <a:schemeClr val="accent1">
                    <a:lumMod val="60000"/>
                    <a:lumOff val="40000"/>
                  </a:schemeClr>
                </a:solidFill>
              </a:endParaRPr>
            </a:p>
          </p:txBody>
        </p:sp>
        <p:sp>
          <p:nvSpPr>
            <p:cNvPr id="6" name="TextBox 5"/>
            <p:cNvSpPr txBox="1"/>
            <p:nvPr/>
          </p:nvSpPr>
          <p:spPr>
            <a:xfrm>
              <a:off x="5027203" y="1403745"/>
              <a:ext cx="1449553" cy="474232"/>
            </a:xfrm>
            <a:prstGeom prst="rect">
              <a:avLst/>
            </a:prstGeom>
            <a:noFill/>
          </p:spPr>
          <p:txBody>
            <a:bodyPr wrap="none" lIns="103885" tIns="51943" rIns="103885" bIns="51943" rtlCol="0">
              <a:spAutoFit/>
            </a:bodyPr>
            <a:lstStyle/>
            <a:p>
              <a:r>
                <a:rPr lang="en-US" sz="2400" b="1" dirty="0" smtClean="0">
                  <a:solidFill>
                    <a:schemeClr val="accent3"/>
                  </a:solidFill>
                </a:rPr>
                <a:t>Process</a:t>
              </a:r>
              <a:endParaRPr lang="en-US" sz="3000" b="1" dirty="0">
                <a:solidFill>
                  <a:schemeClr val="accent3"/>
                </a:solidFill>
              </a:endParaRPr>
            </a:p>
          </p:txBody>
        </p:sp>
        <p:sp>
          <p:nvSpPr>
            <p:cNvPr id="7" name="TextBox 6"/>
            <p:cNvSpPr txBox="1"/>
            <p:nvPr/>
          </p:nvSpPr>
          <p:spPr>
            <a:xfrm>
              <a:off x="8354323" y="1403745"/>
              <a:ext cx="1494500" cy="474232"/>
            </a:xfrm>
            <a:prstGeom prst="rect">
              <a:avLst/>
            </a:prstGeom>
            <a:noFill/>
          </p:spPr>
          <p:txBody>
            <a:bodyPr wrap="none" lIns="103885" tIns="51943" rIns="103885" bIns="51943" rtlCol="0">
              <a:spAutoFit/>
            </a:bodyPr>
            <a:lstStyle/>
            <a:p>
              <a:r>
                <a:rPr lang="en-US" sz="2400" b="1" dirty="0" smtClean="0">
                  <a:solidFill>
                    <a:schemeClr val="accent4"/>
                  </a:solidFill>
                </a:rPr>
                <a:t>Product</a:t>
              </a:r>
              <a:endParaRPr lang="en-US" sz="3000" b="1" dirty="0">
                <a:solidFill>
                  <a:schemeClr val="accent4"/>
                </a:solidFill>
              </a:endParaRPr>
            </a:p>
          </p:txBody>
        </p:sp>
        <p:sp>
          <p:nvSpPr>
            <p:cNvPr id="8" name="Rectangle 7"/>
            <p:cNvSpPr/>
            <p:nvPr/>
          </p:nvSpPr>
          <p:spPr>
            <a:xfrm>
              <a:off x="1171493" y="2089152"/>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Student factors</a:t>
              </a:r>
            </a:p>
            <a:p>
              <a:pPr algn="ctr"/>
              <a:r>
                <a:rPr lang="en-US" sz="1100" dirty="0">
                  <a:solidFill>
                    <a:schemeClr val="tx1"/>
                  </a:solidFill>
                </a:rPr>
                <a:t>Prior knowledge</a:t>
              </a:r>
            </a:p>
            <a:p>
              <a:pPr algn="ctr"/>
              <a:r>
                <a:rPr lang="en-US" sz="1100" dirty="0">
                  <a:solidFill>
                    <a:schemeClr val="tx1"/>
                  </a:solidFill>
                </a:rPr>
                <a:t>Ability</a:t>
              </a:r>
            </a:p>
            <a:p>
              <a:pPr algn="ctr"/>
              <a:r>
                <a:rPr lang="en-US" sz="1100" dirty="0">
                  <a:solidFill>
                    <a:schemeClr val="tx1"/>
                  </a:solidFill>
                </a:rPr>
                <a:t>Motivation</a:t>
              </a:r>
            </a:p>
          </p:txBody>
        </p:sp>
        <p:sp>
          <p:nvSpPr>
            <p:cNvPr id="9" name="Rectangle 8"/>
            <p:cNvSpPr/>
            <p:nvPr/>
          </p:nvSpPr>
          <p:spPr>
            <a:xfrm>
              <a:off x="1171493" y="3816352"/>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Teaching Context</a:t>
              </a:r>
            </a:p>
            <a:p>
              <a:pPr algn="ctr"/>
              <a:r>
                <a:rPr lang="en-US" sz="1100" dirty="0">
                  <a:solidFill>
                    <a:schemeClr val="tx1"/>
                  </a:solidFill>
                </a:rPr>
                <a:t>Objectives</a:t>
              </a:r>
            </a:p>
            <a:p>
              <a:pPr algn="ctr"/>
              <a:r>
                <a:rPr lang="en-US" sz="1100" dirty="0">
                  <a:solidFill>
                    <a:schemeClr val="tx1"/>
                  </a:solidFill>
                </a:rPr>
                <a:t>Assessment</a:t>
              </a:r>
            </a:p>
            <a:p>
              <a:pPr algn="ctr"/>
              <a:r>
                <a:rPr lang="en-US" sz="1100" dirty="0">
                  <a:solidFill>
                    <a:schemeClr val="tx1"/>
                  </a:solidFill>
                </a:rPr>
                <a:t>Climate/ethos</a:t>
              </a:r>
            </a:p>
            <a:p>
              <a:pPr algn="ctr"/>
              <a:r>
                <a:rPr lang="en-US" sz="1100" dirty="0">
                  <a:solidFill>
                    <a:schemeClr val="tx1"/>
                  </a:solidFill>
                </a:rPr>
                <a:t>Teaching procedures</a:t>
              </a:r>
            </a:p>
          </p:txBody>
        </p:sp>
        <p:sp>
          <p:nvSpPr>
            <p:cNvPr id="10" name="Rectangle 9"/>
            <p:cNvSpPr/>
            <p:nvPr/>
          </p:nvSpPr>
          <p:spPr>
            <a:xfrm>
              <a:off x="4516478" y="2882901"/>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Learning focused activities</a:t>
              </a:r>
            </a:p>
          </p:txBody>
        </p:sp>
        <p:sp>
          <p:nvSpPr>
            <p:cNvPr id="11" name="Rectangle 10"/>
            <p:cNvSpPr/>
            <p:nvPr/>
          </p:nvSpPr>
          <p:spPr>
            <a:xfrm>
              <a:off x="7908356" y="2882901"/>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Learning outcomes</a:t>
              </a:r>
            </a:p>
            <a:p>
              <a:pPr algn="ctr"/>
              <a:r>
                <a:rPr lang="en-US" sz="1100" dirty="0">
                  <a:solidFill>
                    <a:schemeClr val="tx1"/>
                  </a:solidFill>
                </a:rPr>
                <a:t>Skills</a:t>
              </a:r>
            </a:p>
            <a:p>
              <a:pPr algn="ctr"/>
              <a:r>
                <a:rPr lang="en-US" sz="1100" dirty="0">
                  <a:solidFill>
                    <a:schemeClr val="tx1"/>
                  </a:solidFill>
                </a:rPr>
                <a:t>Facts</a:t>
              </a:r>
            </a:p>
            <a:p>
              <a:pPr algn="ctr"/>
              <a:r>
                <a:rPr lang="en-US" sz="1100" dirty="0">
                  <a:solidFill>
                    <a:schemeClr val="tx1"/>
                  </a:solidFill>
                </a:rPr>
                <a:t>Involvement </a:t>
              </a:r>
            </a:p>
          </p:txBody>
        </p:sp>
        <p:cxnSp>
          <p:nvCxnSpPr>
            <p:cNvPr id="12" name="Straight Connector 11"/>
            <p:cNvCxnSpPr/>
            <p:nvPr/>
          </p:nvCxnSpPr>
          <p:spPr>
            <a:xfrm>
              <a:off x="1171493" y="5264150"/>
              <a:ext cx="2250831" cy="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908356" y="5264150"/>
              <a:ext cx="2250831"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16478" y="5264150"/>
              <a:ext cx="2250831" cy="0"/>
            </a:xfrm>
            <a:prstGeom prst="line">
              <a:avLst/>
            </a:prstGeom>
            <a:ln w="1270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0"/>
          </p:nvPr>
        </p:nvSpPr>
        <p:spPr/>
        <p:txBody>
          <a:bodyPr/>
          <a:lstStyle/>
          <a:p>
            <a:r>
              <a:rPr lang="en-US" sz="2400" dirty="0"/>
              <a:t>Exploring </a:t>
            </a:r>
            <a:r>
              <a:rPr lang="en-US" sz="2400" dirty="0" smtClean="0"/>
              <a:t>teaching</a:t>
            </a:r>
            <a:endParaRPr lang="en-US" dirty="0"/>
          </a:p>
        </p:txBody>
      </p:sp>
    </p:spTree>
    <p:extLst>
      <p:ext uri="{BB962C8B-B14F-4D97-AF65-F5344CB8AC3E}">
        <p14:creationId xmlns:p14="http://schemas.microsoft.com/office/powerpoint/2010/main" val="27334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5736" y="1294614"/>
            <a:ext cx="9079436" cy="8774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7" name="Rectangle 16"/>
          <p:cNvSpPr/>
          <p:nvPr/>
        </p:nvSpPr>
        <p:spPr>
          <a:xfrm>
            <a:off x="241510" y="1818458"/>
            <a:ext cx="9473753" cy="42556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253595" y="1221292"/>
            <a:ext cx="9287413" cy="4777499"/>
            <a:chOff x="312115" y="929460"/>
            <a:chExt cx="11430663" cy="4777499"/>
          </a:xfrm>
        </p:grpSpPr>
        <p:sp>
          <p:nvSpPr>
            <p:cNvPr id="19" name="TextBox 18"/>
            <p:cNvSpPr txBox="1"/>
            <p:nvPr/>
          </p:nvSpPr>
          <p:spPr>
            <a:xfrm>
              <a:off x="312116" y="2046726"/>
              <a:ext cx="1493574" cy="474232"/>
            </a:xfrm>
            <a:prstGeom prst="rect">
              <a:avLst/>
            </a:prstGeom>
            <a:noFill/>
          </p:spPr>
          <p:txBody>
            <a:bodyPr wrap="none" lIns="103885" tIns="51943" rIns="103885" bIns="51943" rtlCol="0">
              <a:spAutoFit/>
            </a:bodyPr>
            <a:lstStyle/>
            <a:p>
              <a:r>
                <a:rPr lang="en-US" sz="2400" b="1" dirty="0" smtClean="0">
                  <a:solidFill>
                    <a:srgbClr val="9DC3E6"/>
                  </a:solidFill>
                </a:rPr>
                <a:t>Presage</a:t>
              </a:r>
              <a:endParaRPr lang="en-US" sz="2800" b="1" dirty="0">
                <a:solidFill>
                  <a:srgbClr val="9DC3E6"/>
                </a:solidFill>
              </a:endParaRPr>
            </a:p>
          </p:txBody>
        </p:sp>
        <p:sp>
          <p:nvSpPr>
            <p:cNvPr id="20" name="TextBox 19"/>
            <p:cNvSpPr txBox="1"/>
            <p:nvPr/>
          </p:nvSpPr>
          <p:spPr>
            <a:xfrm>
              <a:off x="312115" y="3427962"/>
              <a:ext cx="1449553" cy="474232"/>
            </a:xfrm>
            <a:prstGeom prst="rect">
              <a:avLst/>
            </a:prstGeom>
            <a:noFill/>
          </p:spPr>
          <p:txBody>
            <a:bodyPr wrap="none" lIns="103885" tIns="51943" rIns="103885" bIns="51943" rtlCol="0">
              <a:spAutoFit/>
            </a:bodyPr>
            <a:lstStyle/>
            <a:p>
              <a:r>
                <a:rPr lang="en-US" sz="2400" b="1" dirty="0" smtClean="0">
                  <a:solidFill>
                    <a:schemeClr val="accent3"/>
                  </a:solidFill>
                </a:rPr>
                <a:t>Process</a:t>
              </a:r>
              <a:endParaRPr lang="en-US" sz="3000" b="1" dirty="0">
                <a:solidFill>
                  <a:schemeClr val="accent3"/>
                </a:solidFill>
              </a:endParaRPr>
            </a:p>
          </p:txBody>
        </p:sp>
        <p:sp>
          <p:nvSpPr>
            <p:cNvPr id="21" name="TextBox 20"/>
            <p:cNvSpPr txBox="1"/>
            <p:nvPr/>
          </p:nvSpPr>
          <p:spPr>
            <a:xfrm>
              <a:off x="312116" y="4859262"/>
              <a:ext cx="1494500" cy="474232"/>
            </a:xfrm>
            <a:prstGeom prst="rect">
              <a:avLst/>
            </a:prstGeom>
            <a:noFill/>
          </p:spPr>
          <p:txBody>
            <a:bodyPr wrap="none" lIns="103885" tIns="51943" rIns="103885" bIns="51943" rtlCol="0">
              <a:spAutoFit/>
            </a:bodyPr>
            <a:lstStyle/>
            <a:p>
              <a:r>
                <a:rPr lang="en-US" sz="2400" b="1" dirty="0" smtClean="0">
                  <a:solidFill>
                    <a:schemeClr val="accent4"/>
                  </a:solidFill>
                </a:rPr>
                <a:t>Product</a:t>
              </a:r>
              <a:endParaRPr lang="en-US" sz="2400" b="1" dirty="0">
                <a:solidFill>
                  <a:schemeClr val="accent4"/>
                </a:solidFill>
              </a:endParaRPr>
            </a:p>
          </p:txBody>
        </p:sp>
        <p:sp>
          <p:nvSpPr>
            <p:cNvPr id="22" name="Rectangle 21"/>
            <p:cNvSpPr/>
            <p:nvPr/>
          </p:nvSpPr>
          <p:spPr>
            <a:xfrm>
              <a:off x="6948430" y="1611722"/>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Student factors</a:t>
              </a:r>
            </a:p>
            <a:p>
              <a:pPr algn="ctr"/>
              <a:r>
                <a:rPr lang="en-US" sz="1100" dirty="0">
                  <a:solidFill>
                    <a:schemeClr val="tx1"/>
                  </a:solidFill>
                </a:rPr>
                <a:t>Prior knowledge</a:t>
              </a:r>
            </a:p>
            <a:p>
              <a:pPr algn="ctr"/>
              <a:r>
                <a:rPr lang="en-US" sz="1100" dirty="0">
                  <a:solidFill>
                    <a:schemeClr val="tx1"/>
                  </a:solidFill>
                </a:rPr>
                <a:t>Ability</a:t>
              </a:r>
            </a:p>
            <a:p>
              <a:pPr algn="ctr"/>
              <a:r>
                <a:rPr lang="en-US" sz="1100" dirty="0">
                  <a:solidFill>
                    <a:schemeClr val="tx1"/>
                  </a:solidFill>
                </a:rPr>
                <a:t>Motivation</a:t>
              </a:r>
            </a:p>
          </p:txBody>
        </p:sp>
        <p:sp>
          <p:nvSpPr>
            <p:cNvPr id="23" name="Rectangle 22"/>
            <p:cNvSpPr/>
            <p:nvPr/>
          </p:nvSpPr>
          <p:spPr>
            <a:xfrm>
              <a:off x="1861397" y="1611722"/>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Teaching Context</a:t>
              </a:r>
            </a:p>
            <a:p>
              <a:pPr algn="ctr"/>
              <a:r>
                <a:rPr lang="en-US" sz="1100" dirty="0">
                  <a:solidFill>
                    <a:schemeClr val="tx1"/>
                  </a:solidFill>
                </a:rPr>
                <a:t>Objectives</a:t>
              </a:r>
            </a:p>
            <a:p>
              <a:pPr algn="ctr"/>
              <a:r>
                <a:rPr lang="en-US" sz="1100" dirty="0">
                  <a:solidFill>
                    <a:schemeClr val="tx1"/>
                  </a:solidFill>
                </a:rPr>
                <a:t>Assessment</a:t>
              </a:r>
            </a:p>
            <a:p>
              <a:pPr algn="ctr"/>
              <a:r>
                <a:rPr lang="en-US" sz="1100" dirty="0">
                  <a:solidFill>
                    <a:schemeClr val="bg1">
                      <a:lumMod val="85000"/>
                    </a:schemeClr>
                  </a:solidFill>
                </a:rPr>
                <a:t>Climate/ethos</a:t>
              </a:r>
            </a:p>
            <a:p>
              <a:pPr algn="ctr"/>
              <a:r>
                <a:rPr lang="en-US" sz="1100" dirty="0">
                  <a:solidFill>
                    <a:schemeClr val="tx1"/>
                  </a:solidFill>
                </a:rPr>
                <a:t>Teaching procedures</a:t>
              </a:r>
            </a:p>
          </p:txBody>
        </p:sp>
        <p:sp>
          <p:nvSpPr>
            <p:cNvPr id="24" name="Rectangle 23"/>
            <p:cNvSpPr/>
            <p:nvPr/>
          </p:nvSpPr>
          <p:spPr>
            <a:xfrm>
              <a:off x="4404914" y="2992958"/>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Learning focused activities</a:t>
              </a:r>
            </a:p>
          </p:txBody>
        </p:sp>
        <p:sp>
          <p:nvSpPr>
            <p:cNvPr id="25" name="Rectangle 24"/>
            <p:cNvSpPr/>
            <p:nvPr/>
          </p:nvSpPr>
          <p:spPr>
            <a:xfrm>
              <a:off x="6948430" y="4424259"/>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Learning outcomes</a:t>
              </a:r>
            </a:p>
            <a:p>
              <a:pPr algn="ctr"/>
              <a:r>
                <a:rPr lang="en-US" sz="1100" dirty="0">
                  <a:solidFill>
                    <a:schemeClr val="tx1"/>
                  </a:solidFill>
                </a:rPr>
                <a:t>Skills</a:t>
              </a:r>
            </a:p>
            <a:p>
              <a:pPr algn="ctr"/>
              <a:r>
                <a:rPr lang="en-US" sz="1100" dirty="0">
                  <a:solidFill>
                    <a:schemeClr val="tx1"/>
                  </a:solidFill>
                </a:rPr>
                <a:t>Facts</a:t>
              </a:r>
            </a:p>
            <a:p>
              <a:pPr algn="ctr"/>
              <a:r>
                <a:rPr lang="en-US" sz="1100" dirty="0">
                  <a:solidFill>
                    <a:schemeClr val="tx1"/>
                  </a:solidFill>
                </a:rPr>
                <a:t>Involvement </a:t>
              </a:r>
            </a:p>
          </p:txBody>
        </p:sp>
        <p:sp>
          <p:nvSpPr>
            <p:cNvPr id="26" name="Rectangle 25"/>
            <p:cNvSpPr/>
            <p:nvPr/>
          </p:nvSpPr>
          <p:spPr>
            <a:xfrm>
              <a:off x="9491947" y="1611722"/>
              <a:ext cx="2250831" cy="12827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03885" tIns="51943" rIns="103885" bIns="51943" rtlCol="0" anchor="ctr"/>
            <a:lstStyle/>
            <a:p>
              <a:pPr algn="ctr"/>
              <a:r>
                <a:rPr lang="en-US" sz="1600" b="1" dirty="0">
                  <a:solidFill>
                    <a:schemeClr val="tx1"/>
                  </a:solidFill>
                </a:rPr>
                <a:t>Teaching Context</a:t>
              </a:r>
            </a:p>
            <a:p>
              <a:pPr algn="ctr"/>
              <a:r>
                <a:rPr lang="en-US" sz="1100" dirty="0">
                  <a:solidFill>
                    <a:srgbClr val="D9D9D9"/>
                  </a:solidFill>
                </a:rPr>
                <a:t>Objectives</a:t>
              </a:r>
            </a:p>
            <a:p>
              <a:pPr algn="ctr"/>
              <a:r>
                <a:rPr lang="en-US" sz="1100" dirty="0">
                  <a:solidFill>
                    <a:srgbClr val="D9D9D9"/>
                  </a:solidFill>
                </a:rPr>
                <a:t>Assessment</a:t>
              </a:r>
            </a:p>
            <a:p>
              <a:pPr algn="ctr"/>
              <a:r>
                <a:rPr lang="en-US" sz="1100" dirty="0">
                  <a:solidFill>
                    <a:schemeClr val="tx1"/>
                  </a:solidFill>
                </a:rPr>
                <a:t>Climate/ethos</a:t>
              </a:r>
            </a:p>
            <a:p>
              <a:pPr algn="ctr"/>
              <a:r>
                <a:rPr lang="en-US" sz="1100" dirty="0">
                  <a:solidFill>
                    <a:srgbClr val="D9D9D9"/>
                  </a:solidFill>
                </a:rPr>
                <a:t>Teaching procedures</a:t>
              </a:r>
            </a:p>
          </p:txBody>
        </p:sp>
        <p:sp>
          <p:nvSpPr>
            <p:cNvPr id="27" name="TextBox 26"/>
            <p:cNvSpPr txBox="1"/>
            <p:nvPr/>
          </p:nvSpPr>
          <p:spPr>
            <a:xfrm>
              <a:off x="2087331" y="929460"/>
              <a:ext cx="1457754" cy="381899"/>
            </a:xfrm>
            <a:prstGeom prst="rect">
              <a:avLst/>
            </a:prstGeom>
            <a:noFill/>
          </p:spPr>
          <p:txBody>
            <a:bodyPr wrap="none" lIns="103885" tIns="51943" rIns="103885" bIns="51943" rtlCol="0">
              <a:spAutoFit/>
            </a:bodyPr>
            <a:lstStyle/>
            <a:p>
              <a:r>
                <a:rPr lang="en-US" sz="1800" b="1" dirty="0" smtClean="0"/>
                <a:t>Resources</a:t>
              </a:r>
              <a:endParaRPr lang="en-US" sz="1800" b="1" dirty="0"/>
            </a:p>
          </p:txBody>
        </p:sp>
        <p:sp>
          <p:nvSpPr>
            <p:cNvPr id="28" name="TextBox 27"/>
            <p:cNvSpPr txBox="1"/>
            <p:nvPr/>
          </p:nvSpPr>
          <p:spPr>
            <a:xfrm>
              <a:off x="4508491" y="929460"/>
              <a:ext cx="1726997" cy="381899"/>
            </a:xfrm>
            <a:prstGeom prst="rect">
              <a:avLst/>
            </a:prstGeom>
            <a:noFill/>
          </p:spPr>
          <p:txBody>
            <a:bodyPr wrap="none" lIns="103885" tIns="51943" rIns="103885" bIns="51943" rtlCol="0">
              <a:spAutoFit/>
            </a:bodyPr>
            <a:lstStyle/>
            <a:p>
              <a:r>
                <a:rPr lang="en-US" sz="1800" b="1" dirty="0" smtClean="0"/>
                <a:t>Engagement</a:t>
              </a:r>
              <a:endParaRPr lang="en-US" sz="1800" b="1" dirty="0"/>
            </a:p>
          </p:txBody>
        </p:sp>
        <p:sp>
          <p:nvSpPr>
            <p:cNvPr id="29" name="TextBox 28"/>
            <p:cNvSpPr txBox="1"/>
            <p:nvPr/>
          </p:nvSpPr>
          <p:spPr>
            <a:xfrm>
              <a:off x="7172360" y="929460"/>
              <a:ext cx="1460374" cy="381899"/>
            </a:xfrm>
            <a:prstGeom prst="rect">
              <a:avLst/>
            </a:prstGeom>
            <a:noFill/>
          </p:spPr>
          <p:txBody>
            <a:bodyPr wrap="none" lIns="103885" tIns="51943" rIns="103885" bIns="51943" rtlCol="0">
              <a:spAutoFit/>
            </a:bodyPr>
            <a:lstStyle/>
            <a:p>
              <a:r>
                <a:rPr lang="en-US" sz="1800" b="1" dirty="0" smtClean="0"/>
                <a:t>Outcomes</a:t>
              </a:r>
              <a:endParaRPr lang="en-US" sz="3000" b="1" dirty="0"/>
            </a:p>
          </p:txBody>
        </p:sp>
        <p:sp>
          <p:nvSpPr>
            <p:cNvPr id="30" name="TextBox 29"/>
            <p:cNvSpPr txBox="1"/>
            <p:nvPr/>
          </p:nvSpPr>
          <p:spPr>
            <a:xfrm>
              <a:off x="9569481" y="929460"/>
              <a:ext cx="1784704" cy="381899"/>
            </a:xfrm>
            <a:prstGeom prst="rect">
              <a:avLst/>
            </a:prstGeom>
            <a:noFill/>
          </p:spPr>
          <p:txBody>
            <a:bodyPr wrap="none" lIns="103885" tIns="51943" rIns="103885" bIns="51943" rtlCol="0">
              <a:spAutoFit/>
            </a:bodyPr>
            <a:lstStyle/>
            <a:p>
              <a:r>
                <a:rPr lang="en-US" sz="1800" b="1" dirty="0" smtClean="0"/>
                <a:t>Environment</a:t>
              </a:r>
              <a:endParaRPr lang="en-US" sz="1800" b="1" dirty="0"/>
            </a:p>
          </p:txBody>
        </p:sp>
      </p:grpSp>
      <p:sp>
        <p:nvSpPr>
          <p:cNvPr id="2" name="Text Placeholder 1"/>
          <p:cNvSpPr>
            <a:spLocks noGrp="1"/>
          </p:cNvSpPr>
          <p:nvPr>
            <p:ph type="body" sz="quarter" idx="10"/>
          </p:nvPr>
        </p:nvSpPr>
        <p:spPr/>
        <p:txBody>
          <a:bodyPr/>
          <a:lstStyle/>
          <a:p>
            <a:r>
              <a:rPr lang="en-US" sz="2400" dirty="0" smtClean="0"/>
              <a:t>From theory to a teaching framework</a:t>
            </a:r>
            <a:endParaRPr lang="en-US" sz="2400" dirty="0"/>
          </a:p>
        </p:txBody>
      </p:sp>
    </p:spTree>
    <p:extLst>
      <p:ext uri="{BB962C8B-B14F-4D97-AF65-F5344CB8AC3E}">
        <p14:creationId xmlns:p14="http://schemas.microsoft.com/office/powerpoint/2010/main" val="29817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88267" y="3776134"/>
            <a:ext cx="3132667" cy="2185749"/>
          </a:xfrm>
          <a:prstGeom prst="rect">
            <a:avLst/>
          </a:prstGeom>
          <a:solidFill>
            <a:schemeClr val="accent4">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488267" y="1388533"/>
            <a:ext cx="3132667" cy="2269067"/>
          </a:xfrm>
          <a:prstGeom prst="rect">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sz="2400" dirty="0" smtClean="0"/>
              <a:t>TEF Methodology</a:t>
            </a:r>
            <a:endParaRPr lang="en-US" sz="2400" dirty="0"/>
          </a:p>
        </p:txBody>
      </p:sp>
      <p:sp>
        <p:nvSpPr>
          <p:cNvPr id="4" name="TextBox 3"/>
          <p:cNvSpPr txBox="1"/>
          <p:nvPr/>
        </p:nvSpPr>
        <p:spPr>
          <a:xfrm>
            <a:off x="730581" y="1599655"/>
            <a:ext cx="963681" cy="584776"/>
          </a:xfrm>
          <a:prstGeom prst="rect">
            <a:avLst/>
          </a:prstGeom>
          <a:noFill/>
        </p:spPr>
        <p:txBody>
          <a:bodyPr wrap="none" rtlCol="0">
            <a:spAutoFit/>
          </a:bodyPr>
          <a:lstStyle/>
          <a:p>
            <a:r>
              <a:rPr lang="en-US" sz="3200" b="1" dirty="0" smtClean="0">
                <a:latin typeface="Chalkboard"/>
                <a:cs typeface="Chalkboard"/>
              </a:rPr>
              <a:t>NSS</a:t>
            </a:r>
            <a:endParaRPr lang="en-US" sz="3200" b="1" dirty="0">
              <a:latin typeface="Chalkboard"/>
              <a:cs typeface="Chalkboard"/>
            </a:endParaRPr>
          </a:p>
        </p:txBody>
      </p:sp>
      <p:sp>
        <p:nvSpPr>
          <p:cNvPr id="5" name="TextBox 4"/>
          <p:cNvSpPr txBox="1"/>
          <p:nvPr/>
        </p:nvSpPr>
        <p:spPr>
          <a:xfrm>
            <a:off x="625158" y="4475121"/>
            <a:ext cx="1174526" cy="584776"/>
          </a:xfrm>
          <a:prstGeom prst="rect">
            <a:avLst/>
          </a:prstGeom>
          <a:noFill/>
        </p:spPr>
        <p:txBody>
          <a:bodyPr wrap="none" rtlCol="0">
            <a:spAutoFit/>
          </a:bodyPr>
          <a:lstStyle/>
          <a:p>
            <a:r>
              <a:rPr lang="en-US" sz="3200" b="1" dirty="0" smtClean="0">
                <a:latin typeface="Chalkboard"/>
                <a:cs typeface="Chalkboard"/>
              </a:rPr>
              <a:t>DLHE</a:t>
            </a:r>
            <a:endParaRPr lang="en-US" sz="3200" b="1" dirty="0">
              <a:latin typeface="Chalkboard"/>
              <a:cs typeface="Chalkboard"/>
            </a:endParaRPr>
          </a:p>
        </p:txBody>
      </p:sp>
      <p:sp>
        <p:nvSpPr>
          <p:cNvPr id="6" name="TextBox 5"/>
          <p:cNvSpPr txBox="1"/>
          <p:nvPr/>
        </p:nvSpPr>
        <p:spPr>
          <a:xfrm>
            <a:off x="607127" y="2642753"/>
            <a:ext cx="1210588" cy="584776"/>
          </a:xfrm>
          <a:prstGeom prst="rect">
            <a:avLst/>
          </a:prstGeom>
          <a:noFill/>
        </p:spPr>
        <p:txBody>
          <a:bodyPr wrap="none" rtlCol="0">
            <a:spAutoFit/>
          </a:bodyPr>
          <a:lstStyle/>
          <a:p>
            <a:r>
              <a:rPr lang="en-US" sz="3200" b="1" dirty="0" smtClean="0">
                <a:latin typeface="Chalkboard"/>
                <a:cs typeface="Chalkboard"/>
              </a:rPr>
              <a:t>HESA</a:t>
            </a:r>
            <a:endParaRPr lang="en-US" sz="3200" b="1" dirty="0">
              <a:latin typeface="Chalkboard"/>
              <a:cs typeface="Chalkboard"/>
            </a:endParaRPr>
          </a:p>
        </p:txBody>
      </p:sp>
      <p:sp>
        <p:nvSpPr>
          <p:cNvPr id="7" name="TextBox 6"/>
          <p:cNvSpPr txBox="1"/>
          <p:nvPr/>
        </p:nvSpPr>
        <p:spPr>
          <a:xfrm>
            <a:off x="781141" y="3483746"/>
            <a:ext cx="862561" cy="584776"/>
          </a:xfrm>
          <a:prstGeom prst="rect">
            <a:avLst/>
          </a:prstGeom>
          <a:noFill/>
        </p:spPr>
        <p:txBody>
          <a:bodyPr wrap="none" rtlCol="0">
            <a:spAutoFit/>
          </a:bodyPr>
          <a:lstStyle/>
          <a:p>
            <a:r>
              <a:rPr lang="en-US" sz="3200" b="1" dirty="0" smtClean="0">
                <a:latin typeface="Chalkboard"/>
                <a:cs typeface="Chalkboard"/>
              </a:rPr>
              <a:t>ILR</a:t>
            </a:r>
            <a:endParaRPr lang="en-US" sz="3200" b="1" dirty="0">
              <a:latin typeface="Chalkboard"/>
              <a:cs typeface="Chalkboard"/>
            </a:endParaRPr>
          </a:p>
        </p:txBody>
      </p:sp>
      <p:sp>
        <p:nvSpPr>
          <p:cNvPr id="9" name="TextBox 8"/>
          <p:cNvSpPr txBox="1"/>
          <p:nvPr/>
        </p:nvSpPr>
        <p:spPr>
          <a:xfrm>
            <a:off x="3795945" y="1662699"/>
            <a:ext cx="2540134" cy="369332"/>
          </a:xfrm>
          <a:prstGeom prst="rect">
            <a:avLst/>
          </a:prstGeom>
          <a:noFill/>
        </p:spPr>
        <p:txBody>
          <a:bodyPr wrap="none" rtlCol="0">
            <a:spAutoFit/>
          </a:bodyPr>
          <a:lstStyle/>
          <a:p>
            <a:r>
              <a:rPr lang="en-US" dirty="0" smtClean="0">
                <a:latin typeface="Chalkboard"/>
                <a:cs typeface="Chalkboard"/>
              </a:rPr>
              <a:t>Teaching on my course</a:t>
            </a:r>
            <a:endParaRPr lang="en-US" dirty="0">
              <a:latin typeface="Chalkboard"/>
              <a:cs typeface="Chalkboard"/>
            </a:endParaRPr>
          </a:p>
        </p:txBody>
      </p:sp>
      <p:sp>
        <p:nvSpPr>
          <p:cNvPr id="10" name="TextBox 9"/>
          <p:cNvSpPr txBox="1"/>
          <p:nvPr/>
        </p:nvSpPr>
        <p:spPr>
          <a:xfrm>
            <a:off x="3637932" y="2458087"/>
            <a:ext cx="2856161" cy="369332"/>
          </a:xfrm>
          <a:prstGeom prst="rect">
            <a:avLst/>
          </a:prstGeom>
          <a:noFill/>
        </p:spPr>
        <p:txBody>
          <a:bodyPr wrap="none" rtlCol="0">
            <a:spAutoFit/>
          </a:bodyPr>
          <a:lstStyle/>
          <a:p>
            <a:r>
              <a:rPr lang="en-US" dirty="0" smtClean="0">
                <a:latin typeface="Chalkboard"/>
                <a:cs typeface="Chalkboard"/>
              </a:rPr>
              <a:t>Assessment and feedback</a:t>
            </a:r>
          </a:p>
        </p:txBody>
      </p:sp>
      <p:sp>
        <p:nvSpPr>
          <p:cNvPr id="11" name="TextBox 10"/>
          <p:cNvSpPr txBox="1"/>
          <p:nvPr/>
        </p:nvSpPr>
        <p:spPr>
          <a:xfrm>
            <a:off x="4050350" y="3114445"/>
            <a:ext cx="2031325" cy="369332"/>
          </a:xfrm>
          <a:prstGeom prst="rect">
            <a:avLst/>
          </a:prstGeom>
          <a:noFill/>
        </p:spPr>
        <p:txBody>
          <a:bodyPr wrap="none" rtlCol="0">
            <a:spAutoFit/>
          </a:bodyPr>
          <a:lstStyle/>
          <a:p>
            <a:r>
              <a:rPr lang="en-US" dirty="0" smtClean="0">
                <a:latin typeface="Chalkboard"/>
                <a:cs typeface="Chalkboard"/>
              </a:rPr>
              <a:t>Academic support</a:t>
            </a:r>
            <a:endParaRPr lang="en-US" dirty="0">
              <a:latin typeface="Chalkboard"/>
              <a:cs typeface="Chalkboard"/>
            </a:endParaRPr>
          </a:p>
        </p:txBody>
      </p:sp>
      <p:sp>
        <p:nvSpPr>
          <p:cNvPr id="12" name="TextBox 11"/>
          <p:cNvSpPr txBox="1"/>
          <p:nvPr/>
        </p:nvSpPr>
        <p:spPr>
          <a:xfrm>
            <a:off x="4100357" y="3825364"/>
            <a:ext cx="1931310" cy="369332"/>
          </a:xfrm>
          <a:prstGeom prst="rect">
            <a:avLst/>
          </a:prstGeom>
          <a:noFill/>
        </p:spPr>
        <p:txBody>
          <a:bodyPr wrap="none" rtlCol="0">
            <a:spAutoFit/>
          </a:bodyPr>
          <a:lstStyle/>
          <a:p>
            <a:r>
              <a:rPr lang="en-US" dirty="0" smtClean="0">
                <a:latin typeface="Chalkboard"/>
                <a:cs typeface="Chalkboard"/>
              </a:rPr>
              <a:t>Non-continuation</a:t>
            </a:r>
            <a:endParaRPr lang="en-US" dirty="0">
              <a:latin typeface="Chalkboard"/>
              <a:cs typeface="Chalkboard"/>
            </a:endParaRPr>
          </a:p>
        </p:txBody>
      </p:sp>
      <p:sp>
        <p:nvSpPr>
          <p:cNvPr id="13" name="TextBox 12"/>
          <p:cNvSpPr txBox="1"/>
          <p:nvPr/>
        </p:nvSpPr>
        <p:spPr>
          <a:xfrm>
            <a:off x="4358126" y="4572000"/>
            <a:ext cx="1415772" cy="369332"/>
          </a:xfrm>
          <a:prstGeom prst="rect">
            <a:avLst/>
          </a:prstGeom>
          <a:noFill/>
        </p:spPr>
        <p:txBody>
          <a:bodyPr wrap="none" rtlCol="0">
            <a:spAutoFit/>
          </a:bodyPr>
          <a:lstStyle/>
          <a:p>
            <a:r>
              <a:rPr lang="en-US" dirty="0" smtClean="0">
                <a:latin typeface="Chalkboard"/>
                <a:cs typeface="Chalkboard"/>
              </a:rPr>
              <a:t>Employment</a:t>
            </a:r>
          </a:p>
        </p:txBody>
      </p:sp>
      <p:sp>
        <p:nvSpPr>
          <p:cNvPr id="14" name="TextBox 13"/>
          <p:cNvSpPr txBox="1"/>
          <p:nvPr/>
        </p:nvSpPr>
        <p:spPr>
          <a:xfrm>
            <a:off x="3719169" y="5377107"/>
            <a:ext cx="2693686" cy="369332"/>
          </a:xfrm>
          <a:prstGeom prst="rect">
            <a:avLst/>
          </a:prstGeom>
          <a:noFill/>
        </p:spPr>
        <p:txBody>
          <a:bodyPr wrap="none" rtlCol="0">
            <a:spAutoFit/>
          </a:bodyPr>
          <a:lstStyle/>
          <a:p>
            <a:r>
              <a:rPr lang="en-US" dirty="0" smtClean="0">
                <a:latin typeface="Chalkboard"/>
                <a:cs typeface="Chalkboard"/>
              </a:rPr>
              <a:t>High skilled employment</a:t>
            </a:r>
            <a:endParaRPr lang="en-US" dirty="0">
              <a:latin typeface="Chalkboard"/>
              <a:cs typeface="Chalkboard"/>
            </a:endParaRPr>
          </a:p>
        </p:txBody>
      </p:sp>
      <p:sp>
        <p:nvSpPr>
          <p:cNvPr id="15" name="TextBox 14"/>
          <p:cNvSpPr txBox="1"/>
          <p:nvPr/>
        </p:nvSpPr>
        <p:spPr>
          <a:xfrm>
            <a:off x="7773196" y="2167464"/>
            <a:ext cx="1053912" cy="584776"/>
          </a:xfrm>
          <a:prstGeom prst="rect">
            <a:avLst/>
          </a:prstGeom>
          <a:noFill/>
        </p:spPr>
        <p:txBody>
          <a:bodyPr wrap="none" rtlCol="0">
            <a:spAutoFit/>
          </a:bodyPr>
          <a:lstStyle/>
          <a:p>
            <a:r>
              <a:rPr lang="en-US" sz="3200" b="1" dirty="0" smtClean="0">
                <a:solidFill>
                  <a:srgbClr val="FBBA75"/>
                </a:solidFill>
                <a:latin typeface="Chalkboard"/>
                <a:cs typeface="Chalkboard"/>
              </a:rPr>
              <a:t>Gold</a:t>
            </a:r>
            <a:endParaRPr lang="en-US" sz="3200" b="1" dirty="0">
              <a:solidFill>
                <a:srgbClr val="FBBA75"/>
              </a:solidFill>
              <a:latin typeface="Chalkboard"/>
              <a:cs typeface="Chalkboard"/>
            </a:endParaRPr>
          </a:p>
        </p:txBody>
      </p:sp>
      <p:sp>
        <p:nvSpPr>
          <p:cNvPr id="16" name="TextBox 15"/>
          <p:cNvSpPr txBox="1"/>
          <p:nvPr/>
        </p:nvSpPr>
        <p:spPr>
          <a:xfrm>
            <a:off x="7649974" y="3445930"/>
            <a:ext cx="1300356" cy="584776"/>
          </a:xfrm>
          <a:prstGeom prst="rect">
            <a:avLst/>
          </a:prstGeom>
          <a:noFill/>
        </p:spPr>
        <p:txBody>
          <a:bodyPr wrap="none" rtlCol="0">
            <a:spAutoFit/>
          </a:bodyPr>
          <a:lstStyle/>
          <a:p>
            <a:r>
              <a:rPr lang="en-US" sz="3200" b="1" dirty="0" smtClean="0">
                <a:solidFill>
                  <a:schemeClr val="bg1">
                    <a:lumMod val="75000"/>
                  </a:schemeClr>
                </a:solidFill>
                <a:latin typeface="Chalkboard"/>
                <a:cs typeface="Chalkboard"/>
              </a:rPr>
              <a:t>Silver</a:t>
            </a:r>
            <a:endParaRPr lang="en-US" sz="3200" b="1" dirty="0">
              <a:solidFill>
                <a:schemeClr val="bg1">
                  <a:lumMod val="75000"/>
                </a:schemeClr>
              </a:solidFill>
              <a:latin typeface="Chalkboard"/>
              <a:cs typeface="Chalkboard"/>
            </a:endParaRPr>
          </a:p>
        </p:txBody>
      </p:sp>
      <p:sp>
        <p:nvSpPr>
          <p:cNvPr id="17" name="TextBox 16"/>
          <p:cNvSpPr txBox="1"/>
          <p:nvPr/>
        </p:nvSpPr>
        <p:spPr>
          <a:xfrm>
            <a:off x="7553794" y="4724397"/>
            <a:ext cx="1492716" cy="584776"/>
          </a:xfrm>
          <a:prstGeom prst="rect">
            <a:avLst/>
          </a:prstGeom>
          <a:noFill/>
        </p:spPr>
        <p:txBody>
          <a:bodyPr wrap="none" rtlCol="0">
            <a:spAutoFit/>
          </a:bodyPr>
          <a:lstStyle/>
          <a:p>
            <a:r>
              <a:rPr lang="en-US" sz="3200" b="1" dirty="0" smtClean="0">
                <a:solidFill>
                  <a:schemeClr val="accent6">
                    <a:lumMod val="50000"/>
                  </a:schemeClr>
                </a:solidFill>
                <a:latin typeface="Chalkboard"/>
                <a:cs typeface="Chalkboard"/>
              </a:rPr>
              <a:t>Bronze</a:t>
            </a:r>
            <a:endParaRPr lang="en-US" sz="3200" b="1" dirty="0">
              <a:solidFill>
                <a:schemeClr val="accent6">
                  <a:lumMod val="50000"/>
                </a:schemeClr>
              </a:solidFill>
              <a:latin typeface="Chalkboard"/>
              <a:cs typeface="Chalkboard"/>
            </a:endParaRPr>
          </a:p>
        </p:txBody>
      </p:sp>
      <p:cxnSp>
        <p:nvCxnSpPr>
          <p:cNvPr id="19" name="Straight Arrow Connector 18"/>
          <p:cNvCxnSpPr>
            <a:stCxn id="4" idx="3"/>
            <a:endCxn id="9" idx="1"/>
          </p:cNvCxnSpPr>
          <p:nvPr/>
        </p:nvCxnSpPr>
        <p:spPr>
          <a:xfrm flipV="1">
            <a:off x="1694262" y="1847365"/>
            <a:ext cx="2101683" cy="4467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 idx="3"/>
            <a:endCxn id="10" idx="1"/>
          </p:cNvCxnSpPr>
          <p:nvPr/>
        </p:nvCxnSpPr>
        <p:spPr>
          <a:xfrm>
            <a:off x="1694262" y="1892043"/>
            <a:ext cx="1943670" cy="75071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 idx="3"/>
            <a:endCxn id="11" idx="1"/>
          </p:cNvCxnSpPr>
          <p:nvPr/>
        </p:nvCxnSpPr>
        <p:spPr>
          <a:xfrm>
            <a:off x="1694262" y="1892043"/>
            <a:ext cx="2356088" cy="140706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6" idx="3"/>
            <a:endCxn id="12" idx="1"/>
          </p:cNvCxnSpPr>
          <p:nvPr/>
        </p:nvCxnSpPr>
        <p:spPr>
          <a:xfrm>
            <a:off x="1817715" y="2935141"/>
            <a:ext cx="2282642" cy="1074889"/>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7" idx="3"/>
          </p:cNvCxnSpPr>
          <p:nvPr/>
        </p:nvCxnSpPr>
        <p:spPr>
          <a:xfrm>
            <a:off x="1643702" y="3776134"/>
            <a:ext cx="2406648" cy="254572"/>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3"/>
            <a:endCxn id="13" idx="1"/>
          </p:cNvCxnSpPr>
          <p:nvPr/>
        </p:nvCxnSpPr>
        <p:spPr>
          <a:xfrm flipV="1">
            <a:off x="1799684" y="4756666"/>
            <a:ext cx="2558442" cy="10843"/>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5" idx="3"/>
            <a:endCxn id="14" idx="1"/>
          </p:cNvCxnSpPr>
          <p:nvPr/>
        </p:nvCxnSpPr>
        <p:spPr>
          <a:xfrm>
            <a:off x="1799684" y="4767509"/>
            <a:ext cx="1919485" cy="794264"/>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7553794" y="2032031"/>
            <a:ext cx="1492716" cy="3345076"/>
          </a:xfrm>
          <a:prstGeom prst="round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a:stCxn id="9" idx="3"/>
          </p:cNvCxnSpPr>
          <p:nvPr/>
        </p:nvCxnSpPr>
        <p:spPr>
          <a:xfrm>
            <a:off x="6336079" y="1847365"/>
            <a:ext cx="1217715" cy="79538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0" idx="3"/>
          </p:cNvCxnSpPr>
          <p:nvPr/>
        </p:nvCxnSpPr>
        <p:spPr>
          <a:xfrm>
            <a:off x="6494093" y="2642753"/>
            <a:ext cx="1059701" cy="292388"/>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1" idx="3"/>
          </p:cNvCxnSpPr>
          <p:nvPr/>
        </p:nvCxnSpPr>
        <p:spPr>
          <a:xfrm>
            <a:off x="6081675" y="3299111"/>
            <a:ext cx="1472119" cy="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2" idx="3"/>
          </p:cNvCxnSpPr>
          <p:nvPr/>
        </p:nvCxnSpPr>
        <p:spPr>
          <a:xfrm>
            <a:off x="6031667" y="4010030"/>
            <a:ext cx="1522127" cy="0"/>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3" idx="3"/>
          </p:cNvCxnSpPr>
          <p:nvPr/>
        </p:nvCxnSpPr>
        <p:spPr>
          <a:xfrm flipV="1">
            <a:off x="5773898" y="4475121"/>
            <a:ext cx="1779896" cy="281545"/>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4" idx="3"/>
          </p:cNvCxnSpPr>
          <p:nvPr/>
        </p:nvCxnSpPr>
        <p:spPr>
          <a:xfrm flipV="1">
            <a:off x="6412855" y="4767509"/>
            <a:ext cx="1140939" cy="794264"/>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371127" y="5377107"/>
            <a:ext cx="7929025" cy="584776"/>
            <a:chOff x="371127" y="5377107"/>
            <a:chExt cx="7929025" cy="584776"/>
          </a:xfrm>
        </p:grpSpPr>
        <p:sp>
          <p:nvSpPr>
            <p:cNvPr id="8" name="TextBox 7"/>
            <p:cNvSpPr txBox="1"/>
            <p:nvPr/>
          </p:nvSpPr>
          <p:spPr>
            <a:xfrm>
              <a:off x="371127" y="5377107"/>
              <a:ext cx="1682589" cy="584776"/>
            </a:xfrm>
            <a:prstGeom prst="rect">
              <a:avLst/>
            </a:prstGeom>
            <a:noFill/>
          </p:spPr>
          <p:txBody>
            <a:bodyPr wrap="square" rtlCol="0">
              <a:spAutoFit/>
            </a:bodyPr>
            <a:lstStyle/>
            <a:p>
              <a:pPr algn="ctr"/>
              <a:r>
                <a:rPr lang="en-US" sz="1600" b="1" dirty="0" smtClean="0">
                  <a:latin typeface="Chalkboard"/>
                  <a:cs typeface="Chalkboard"/>
                </a:rPr>
                <a:t>15 pages of explanation</a:t>
              </a:r>
              <a:endParaRPr lang="en-US" sz="1600" b="1" dirty="0">
                <a:latin typeface="Chalkboard"/>
                <a:cs typeface="Chalkboard"/>
              </a:endParaRPr>
            </a:p>
          </p:txBody>
        </p:sp>
        <p:cxnSp>
          <p:nvCxnSpPr>
            <p:cNvPr id="52" name="Curved Connector 51"/>
            <p:cNvCxnSpPr>
              <a:stCxn id="8" idx="2"/>
              <a:endCxn id="33" idx="2"/>
            </p:cNvCxnSpPr>
            <p:nvPr/>
          </p:nvCxnSpPr>
          <p:spPr>
            <a:xfrm rot="5400000" flipH="1" flipV="1">
              <a:off x="4463899" y="2125630"/>
              <a:ext cx="584776" cy="7087730"/>
            </a:xfrm>
            <a:prstGeom prst="curvedConnector3">
              <a:avLst>
                <a:gd name="adj1" fmla="val -39092"/>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0" name="Straight Connector 19"/>
          <p:cNvCxnSpPr/>
          <p:nvPr/>
        </p:nvCxnSpPr>
        <p:spPr>
          <a:xfrm>
            <a:off x="7553794" y="3266842"/>
            <a:ext cx="1492716"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553794" y="4439966"/>
            <a:ext cx="1492716"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37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b="1" i="1" dirty="0" smtClean="0"/>
              <a:t>WSJ/THE </a:t>
            </a:r>
            <a:r>
              <a:rPr lang="en-GB" b="1" dirty="0" smtClean="0"/>
              <a:t>College Rankings Methodology</a:t>
            </a:r>
            <a:endParaRPr lang="en-GB" b="1" i="1" dirty="0"/>
          </a:p>
        </p:txBody>
      </p:sp>
      <p:sp>
        <p:nvSpPr>
          <p:cNvPr id="5"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pic>
        <p:nvPicPr>
          <p:cNvPr id="3" name="Picture 2" descr="US SAnke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81" y="2105695"/>
            <a:ext cx="9757519" cy="3466925"/>
          </a:xfrm>
          <a:prstGeom prst="rect">
            <a:avLst/>
          </a:prstGeom>
        </p:spPr>
      </p:pic>
    </p:spTree>
    <p:extLst>
      <p:ext uri="{BB962C8B-B14F-4D97-AF65-F5344CB8AC3E}">
        <p14:creationId xmlns:p14="http://schemas.microsoft.com/office/powerpoint/2010/main" val="79957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Top 10 US Colleges</a:t>
            </a:r>
            <a:endParaRPr lang="en-GB" b="1" i="1" dirty="0"/>
          </a:p>
        </p:txBody>
      </p:sp>
      <p:sp>
        <p:nvSpPr>
          <p:cNvPr id="5"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graphicFrame>
        <p:nvGraphicFramePr>
          <p:cNvPr id="7" name="Table 6"/>
          <p:cNvGraphicFramePr>
            <a:graphicFrameLocks noGrp="1"/>
          </p:cNvGraphicFramePr>
          <p:nvPr>
            <p:extLst>
              <p:ext uri="{D42A27DB-BD31-4B8C-83A1-F6EECF244321}">
                <p14:modId xmlns:p14="http://schemas.microsoft.com/office/powerpoint/2010/main" val="3477813411"/>
              </p:ext>
            </p:extLst>
          </p:nvPr>
        </p:nvGraphicFramePr>
        <p:xfrm>
          <a:off x="2664396" y="1346965"/>
          <a:ext cx="4814271" cy="4986100"/>
        </p:xfrm>
        <a:graphic>
          <a:graphicData uri="http://schemas.openxmlformats.org/drawingml/2006/table">
            <a:tbl>
              <a:tblPr/>
              <a:tblGrid>
                <a:gridCol w="436643">
                  <a:extLst>
                    <a:ext uri="{9D8B030D-6E8A-4147-A177-3AD203B41FA5}">
                      <a16:colId xmlns:a16="http://schemas.microsoft.com/office/drawing/2014/main" val="20000"/>
                    </a:ext>
                  </a:extLst>
                </a:gridCol>
                <a:gridCol w="4377628">
                  <a:extLst>
                    <a:ext uri="{9D8B030D-6E8A-4147-A177-3AD203B41FA5}">
                      <a16:colId xmlns:a16="http://schemas.microsoft.com/office/drawing/2014/main" val="20001"/>
                    </a:ext>
                  </a:extLst>
                </a:gridCol>
              </a:tblGrid>
              <a:tr h="498610">
                <a:tc>
                  <a:txBody>
                    <a:bodyPr/>
                    <a:lstStyle/>
                    <a:p>
                      <a:pPr algn="ctr" fontAlgn="b"/>
                      <a:r>
                        <a:rPr lang="en-US" sz="2000" b="0" i="0" u="none" strike="noStrike" dirty="0" smtClean="0">
                          <a:solidFill>
                            <a:schemeClr val="bg1"/>
                          </a:solidFill>
                          <a:effectLst/>
                          <a:latin typeface="Calibri"/>
                        </a:rPr>
                        <a:t>1</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lvl="1" algn="l" fontAlgn="b"/>
                      <a:r>
                        <a:rPr lang="en-US" sz="2000" b="0" i="0" u="none" strike="noStrike" dirty="0" smtClean="0">
                          <a:solidFill>
                            <a:srgbClr val="000000"/>
                          </a:solidFill>
                          <a:effectLst/>
                          <a:latin typeface="+mn-lt"/>
                        </a:rPr>
                        <a:t>Stanford</a:t>
                      </a:r>
                      <a:r>
                        <a:rPr lang="en-US" sz="2000" b="0" i="0" u="none" strike="noStrike" baseline="0" dirty="0" smtClean="0">
                          <a:solidFill>
                            <a:srgbClr val="000000"/>
                          </a:solidFill>
                          <a:effectLst/>
                          <a:latin typeface="+mn-lt"/>
                        </a:rPr>
                        <a:t>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0"/>
                  </a:ext>
                </a:extLst>
              </a:tr>
              <a:tr h="498610">
                <a:tc>
                  <a:txBody>
                    <a:bodyPr/>
                    <a:lstStyle/>
                    <a:p>
                      <a:pPr algn="ctr" fontAlgn="b"/>
                      <a:r>
                        <a:rPr lang="en-US" sz="2000" b="0" i="0" u="none" strike="noStrike" dirty="0" smtClean="0">
                          <a:solidFill>
                            <a:schemeClr val="bg1"/>
                          </a:solidFill>
                          <a:effectLst/>
                          <a:latin typeface="Calibri"/>
                        </a:rPr>
                        <a:t>2</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Harvard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1"/>
                  </a:ext>
                </a:extLst>
              </a:tr>
              <a:tr h="498610">
                <a:tc>
                  <a:txBody>
                    <a:bodyPr/>
                    <a:lstStyle/>
                    <a:p>
                      <a:pPr algn="ctr" fontAlgn="b"/>
                      <a:r>
                        <a:rPr lang="en-US" sz="2000" b="0" i="0" u="none" strike="noStrike" dirty="0">
                          <a:solidFill>
                            <a:schemeClr val="bg1"/>
                          </a:solidFill>
                          <a:effectLst/>
                          <a:latin typeface="Calibri"/>
                        </a:rPr>
                        <a:t>3</a:t>
                      </a:r>
                    </a:p>
                  </a:txBody>
                  <a:tcPr marL="12700" marR="12700" marT="12700" marB="0" anchor="ctr">
                    <a:lnL>
                      <a:noFill/>
                    </a:lnL>
                    <a:lnR>
                      <a:noFill/>
                    </a:lnR>
                    <a:lnT>
                      <a:noFill/>
                    </a:lnT>
                    <a:lnB>
                      <a:noFill/>
                    </a:lnB>
                    <a:solidFill>
                      <a:srgbClr val="000000"/>
                    </a:solidFill>
                  </a:tcPr>
                </a:tc>
                <a:tc>
                  <a:txBody>
                    <a:bodyPr/>
                    <a:lstStyle/>
                    <a:p>
                      <a:pPr lvl="1" algn="l" fontAlgn="b"/>
                      <a:r>
                        <a:rPr lang="en-US" sz="2000" b="0" i="0" u="none" strike="noStrike" dirty="0" smtClean="0">
                          <a:solidFill>
                            <a:srgbClr val="000000"/>
                          </a:solidFill>
                          <a:effectLst/>
                          <a:latin typeface="Calibri"/>
                        </a:rPr>
                        <a:t>MIT</a:t>
                      </a:r>
                      <a:endParaRPr lang="en-US" sz="2000" b="0" i="0" u="none" strike="noStrike" dirty="0">
                        <a:solidFill>
                          <a:srgbClr val="000000"/>
                        </a:solidFill>
                        <a:effectLst/>
                        <a:latin typeface="Calibri"/>
                      </a:endParaRPr>
                    </a:p>
                  </a:txBody>
                  <a:tcPr marL="12700" marR="12700" marT="12700" marB="0" anchor="ctr">
                    <a:lnL>
                      <a:noFill/>
                    </a:lnL>
                    <a:lnR>
                      <a:noFill/>
                    </a:lnR>
                    <a:lnT>
                      <a:noFill/>
                    </a:lnT>
                    <a:lnB>
                      <a:noFill/>
                    </a:lnB>
                  </a:tcPr>
                </a:tc>
                <a:extLst>
                  <a:ext uri="{0D108BD9-81ED-4DB2-BD59-A6C34878D82A}">
                    <a16:rowId xmlns:a16="http://schemas.microsoft.com/office/drawing/2014/main" val="10002"/>
                  </a:ext>
                </a:extLst>
              </a:tr>
              <a:tr h="498610">
                <a:tc>
                  <a:txBody>
                    <a:bodyPr/>
                    <a:lstStyle/>
                    <a:p>
                      <a:pPr algn="ctr" fontAlgn="b"/>
                      <a:r>
                        <a:rPr lang="en-US" sz="2000" b="0" i="0" u="none" strike="noStrike" dirty="0">
                          <a:solidFill>
                            <a:schemeClr val="bg1"/>
                          </a:solidFill>
                          <a:effectLst/>
                          <a:latin typeface="Calibri"/>
                        </a:rPr>
                        <a:t>4</a:t>
                      </a:r>
                    </a:p>
                  </a:txBody>
                  <a:tcPr marL="12700" marR="12700" marT="12700" marB="0" anchor="ctr">
                    <a:lnL>
                      <a:noFill/>
                    </a:lnL>
                    <a:lnR>
                      <a:noFill/>
                    </a:lnR>
                    <a:lnT>
                      <a:noFill/>
                    </a:lnT>
                    <a:lnB>
                      <a:noFill/>
                    </a:lnB>
                    <a:solidFill>
                      <a:srgbClr val="000000"/>
                    </a:solidFill>
                  </a:tcPr>
                </a:tc>
                <a:tc>
                  <a:txBody>
                    <a:bodyPr/>
                    <a:lstStyle/>
                    <a:p>
                      <a:pPr lvl="1" algn="l" fontAlgn="b"/>
                      <a:r>
                        <a:rPr lang="en-US" sz="2000" b="0" i="0" u="none" strike="noStrike" dirty="0" smtClean="0">
                          <a:solidFill>
                            <a:srgbClr val="000000"/>
                          </a:solidFill>
                          <a:effectLst/>
                          <a:latin typeface="Calibri"/>
                        </a:rPr>
                        <a:t>University of</a:t>
                      </a:r>
                      <a:r>
                        <a:rPr lang="en-US" sz="2000" b="0" i="0" u="none" strike="noStrike" baseline="0" dirty="0" smtClean="0">
                          <a:solidFill>
                            <a:srgbClr val="000000"/>
                          </a:solidFill>
                          <a:effectLst/>
                          <a:latin typeface="Calibri"/>
                        </a:rPr>
                        <a:t> Pennsylvania</a:t>
                      </a:r>
                      <a:endParaRPr lang="en-US" sz="2000" b="0" i="0" u="none" strike="noStrike" dirty="0">
                        <a:solidFill>
                          <a:srgbClr val="000000"/>
                        </a:solidFill>
                        <a:effectLst/>
                        <a:latin typeface="Calibri"/>
                      </a:endParaRPr>
                    </a:p>
                  </a:txBody>
                  <a:tcPr marL="12700" marR="12700" marT="12700" marB="0" anchor="ctr">
                    <a:lnL>
                      <a:noFill/>
                    </a:lnL>
                    <a:lnR>
                      <a:noFill/>
                    </a:lnR>
                    <a:lnT>
                      <a:noFill/>
                    </a:lnT>
                    <a:lnB>
                      <a:noFill/>
                    </a:lnB>
                  </a:tcPr>
                </a:tc>
                <a:extLst>
                  <a:ext uri="{0D108BD9-81ED-4DB2-BD59-A6C34878D82A}">
                    <a16:rowId xmlns:a16="http://schemas.microsoft.com/office/drawing/2014/main" val="10003"/>
                  </a:ext>
                </a:extLst>
              </a:tr>
              <a:tr h="498610">
                <a:tc>
                  <a:txBody>
                    <a:bodyPr/>
                    <a:lstStyle/>
                    <a:p>
                      <a:pPr algn="ctr" fontAlgn="b"/>
                      <a:r>
                        <a:rPr lang="en-US" sz="2000" b="0" i="0" u="none" strike="noStrike" dirty="0" smtClean="0">
                          <a:solidFill>
                            <a:schemeClr val="bg1"/>
                          </a:solidFill>
                          <a:effectLst/>
                          <a:latin typeface="Calibri"/>
                        </a:rPr>
                        <a:t>5</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Columbia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4"/>
                  </a:ext>
                </a:extLst>
              </a:tr>
              <a:tr h="498610">
                <a:tc>
                  <a:txBody>
                    <a:bodyPr/>
                    <a:lstStyle/>
                    <a:p>
                      <a:pPr algn="ctr" fontAlgn="b"/>
                      <a:r>
                        <a:rPr lang="en-US" sz="2000" b="0" i="0" u="none" strike="noStrike" dirty="0" smtClean="0">
                          <a:solidFill>
                            <a:schemeClr val="bg1"/>
                          </a:solidFill>
                          <a:effectLst/>
                          <a:latin typeface="Calibri"/>
                        </a:rPr>
                        <a:t>6</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Yale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5"/>
                  </a:ext>
                </a:extLst>
              </a:tr>
              <a:tr h="498610">
                <a:tc>
                  <a:txBody>
                    <a:bodyPr/>
                    <a:lstStyle/>
                    <a:p>
                      <a:pPr algn="ctr" fontAlgn="b"/>
                      <a:r>
                        <a:rPr lang="en-US" sz="2000" b="0" i="0" u="none" strike="noStrike" dirty="0" smtClean="0">
                          <a:solidFill>
                            <a:schemeClr val="bg1"/>
                          </a:solidFill>
                          <a:effectLst/>
                          <a:latin typeface="Calibri"/>
                        </a:rPr>
                        <a:t>7</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Duke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6"/>
                  </a:ext>
                </a:extLst>
              </a:tr>
              <a:tr h="498610">
                <a:tc>
                  <a:txBody>
                    <a:bodyPr/>
                    <a:lstStyle/>
                    <a:p>
                      <a:pPr algn="ctr" fontAlgn="b"/>
                      <a:r>
                        <a:rPr lang="en-US" sz="2000" b="0" i="0" u="none" strike="noStrike" dirty="0" smtClean="0">
                          <a:solidFill>
                            <a:schemeClr val="bg1"/>
                          </a:solidFill>
                          <a:effectLst/>
                          <a:latin typeface="Calibri"/>
                        </a:rPr>
                        <a:t>8</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Cornell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7"/>
                  </a:ext>
                </a:extLst>
              </a:tr>
              <a:tr h="498610">
                <a:tc>
                  <a:txBody>
                    <a:bodyPr/>
                    <a:lstStyle/>
                    <a:p>
                      <a:pPr algn="ctr" fontAlgn="b"/>
                      <a:r>
                        <a:rPr lang="en-US" sz="2000" b="0" i="0" u="none" strike="noStrike" dirty="0" smtClean="0">
                          <a:solidFill>
                            <a:schemeClr val="bg1"/>
                          </a:solidFill>
                          <a:effectLst/>
                          <a:latin typeface="Calibri"/>
                        </a:rPr>
                        <a:t>9</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Princeton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8"/>
                  </a:ext>
                </a:extLst>
              </a:tr>
              <a:tr h="498610">
                <a:tc>
                  <a:txBody>
                    <a:bodyPr/>
                    <a:lstStyle/>
                    <a:p>
                      <a:pPr algn="ctr" fontAlgn="b"/>
                      <a:r>
                        <a:rPr lang="en-US" sz="2000" b="0" i="0" u="none" strike="noStrike" dirty="0" smtClean="0">
                          <a:solidFill>
                            <a:schemeClr val="bg1"/>
                          </a:solidFill>
                          <a:effectLst/>
                          <a:latin typeface="Calibri"/>
                        </a:rPr>
                        <a:t>10</a:t>
                      </a:r>
                      <a:endParaRPr lang="en-US" sz="2000" b="0" i="0" u="none" strike="noStrike" dirty="0">
                        <a:solidFill>
                          <a:schemeClr val="bg1"/>
                        </a:solidFill>
                        <a:effectLst/>
                        <a:latin typeface="Calibri"/>
                      </a:endParaRPr>
                    </a:p>
                  </a:txBody>
                  <a:tcPr marL="12700" marR="12700" marT="12700" marB="0" anchor="ctr">
                    <a:lnL>
                      <a:noFill/>
                    </a:lnL>
                    <a:lnR>
                      <a:noFill/>
                    </a:lnR>
                    <a:lnT>
                      <a:noFill/>
                    </a:lnT>
                    <a:lnB>
                      <a:noFill/>
                    </a:lnB>
                    <a:solidFill>
                      <a:srgbClr val="000000"/>
                    </a:solidFill>
                  </a:tcPr>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Northwestern University</a:t>
                      </a:r>
                    </a:p>
                  </a:txBody>
                  <a:tcPr marL="12700" marR="12700" marT="12700" marB="0" anchor="ctr">
                    <a:lnL>
                      <a:noFill/>
                    </a:lnL>
                    <a:lnR>
                      <a:noFill/>
                    </a:lnR>
                    <a:lnT>
                      <a:noFill/>
                    </a:lnT>
                    <a:lnB>
                      <a:noFill/>
                    </a:lnB>
                  </a:tcPr>
                </a:tc>
                <a:extLst>
                  <a:ext uri="{0D108BD9-81ED-4DB2-BD59-A6C34878D82A}">
                    <a16:rowId xmlns:a16="http://schemas.microsoft.com/office/drawing/2014/main" val="10009"/>
                  </a:ext>
                </a:extLst>
              </a:tr>
            </a:tbl>
          </a:graphicData>
        </a:graphic>
      </p:graphicFrame>
      <p:pic>
        <p:nvPicPr>
          <p:cNvPr id="9" name="Picture 8"/>
          <p:cNvPicPr>
            <a:picLocks noChangeAspect="1"/>
          </p:cNvPicPr>
          <p:nvPr/>
        </p:nvPicPr>
        <p:blipFill>
          <a:blip r:embed="rId2"/>
          <a:stretch>
            <a:fillRect/>
          </a:stretch>
        </p:blipFill>
        <p:spPr>
          <a:xfrm>
            <a:off x="6618028" y="4770199"/>
            <a:ext cx="717576" cy="720000"/>
          </a:xfrm>
          <a:prstGeom prst="rect">
            <a:avLst/>
          </a:prstGeom>
        </p:spPr>
      </p:pic>
      <p:pic>
        <p:nvPicPr>
          <p:cNvPr id="10" name="Picture 9"/>
          <p:cNvPicPr>
            <a:picLocks noChangeAspect="1"/>
          </p:cNvPicPr>
          <p:nvPr/>
        </p:nvPicPr>
        <p:blipFill>
          <a:blip r:embed="rId3"/>
          <a:stretch>
            <a:fillRect/>
          </a:stretch>
        </p:blipFill>
        <p:spPr>
          <a:xfrm>
            <a:off x="1734896" y="5220663"/>
            <a:ext cx="565313" cy="720000"/>
          </a:xfrm>
          <a:prstGeom prst="rect">
            <a:avLst/>
          </a:prstGeom>
        </p:spPr>
      </p:pic>
      <p:pic>
        <p:nvPicPr>
          <p:cNvPr id="12" name="Picture 11"/>
          <p:cNvPicPr>
            <a:picLocks noChangeAspect="1"/>
          </p:cNvPicPr>
          <p:nvPr/>
        </p:nvPicPr>
        <p:blipFill>
          <a:blip r:embed="rId4"/>
          <a:stretch>
            <a:fillRect/>
          </a:stretch>
        </p:blipFill>
        <p:spPr>
          <a:xfrm>
            <a:off x="1657552" y="4526847"/>
            <a:ext cx="720000" cy="316800"/>
          </a:xfrm>
          <a:prstGeom prst="rect">
            <a:avLst/>
          </a:prstGeom>
        </p:spPr>
      </p:pic>
      <p:pic>
        <p:nvPicPr>
          <p:cNvPr id="13" name="Picture 12"/>
          <p:cNvPicPr>
            <a:picLocks noChangeAspect="1"/>
          </p:cNvPicPr>
          <p:nvPr/>
        </p:nvPicPr>
        <p:blipFill>
          <a:blip r:embed="rId5"/>
          <a:stretch>
            <a:fillRect/>
          </a:stretch>
        </p:blipFill>
        <p:spPr>
          <a:xfrm>
            <a:off x="6607324" y="1755712"/>
            <a:ext cx="738984" cy="720000"/>
          </a:xfrm>
          <a:prstGeom prst="rect">
            <a:avLst/>
          </a:prstGeom>
        </p:spPr>
      </p:pic>
      <p:pic>
        <p:nvPicPr>
          <p:cNvPr id="14" name="Picture 13"/>
          <p:cNvPicPr>
            <a:picLocks noChangeAspect="1"/>
          </p:cNvPicPr>
          <p:nvPr/>
        </p:nvPicPr>
        <p:blipFill>
          <a:blip r:embed="rId6"/>
          <a:stretch>
            <a:fillRect/>
          </a:stretch>
        </p:blipFill>
        <p:spPr>
          <a:xfrm>
            <a:off x="6616816" y="3765370"/>
            <a:ext cx="720000" cy="720000"/>
          </a:xfrm>
          <a:prstGeom prst="rect">
            <a:avLst/>
          </a:prstGeom>
        </p:spPr>
      </p:pic>
      <p:pic>
        <p:nvPicPr>
          <p:cNvPr id="15" name="Picture 14"/>
          <p:cNvPicPr>
            <a:picLocks noChangeAspect="1"/>
          </p:cNvPicPr>
          <p:nvPr/>
        </p:nvPicPr>
        <p:blipFill>
          <a:blip r:embed="rId7"/>
          <a:stretch>
            <a:fillRect/>
          </a:stretch>
        </p:blipFill>
        <p:spPr>
          <a:xfrm>
            <a:off x="6574681" y="2760541"/>
            <a:ext cx="804271" cy="720000"/>
          </a:xfrm>
          <a:prstGeom prst="rect">
            <a:avLst/>
          </a:prstGeom>
        </p:spPr>
      </p:pic>
      <p:pic>
        <p:nvPicPr>
          <p:cNvPr id="16" name="Picture 15"/>
          <p:cNvPicPr>
            <a:picLocks noChangeAspect="1"/>
          </p:cNvPicPr>
          <p:nvPr/>
        </p:nvPicPr>
        <p:blipFill>
          <a:blip r:embed="rId8"/>
          <a:stretch>
            <a:fillRect/>
          </a:stretch>
        </p:blipFill>
        <p:spPr>
          <a:xfrm>
            <a:off x="1657552" y="3429832"/>
            <a:ext cx="720000" cy="720000"/>
          </a:xfrm>
          <a:prstGeom prst="rect">
            <a:avLst/>
          </a:prstGeom>
        </p:spPr>
      </p:pic>
      <p:pic>
        <p:nvPicPr>
          <p:cNvPr id="17" name="Picture 16"/>
          <p:cNvPicPr>
            <a:picLocks noChangeAspect="1"/>
          </p:cNvPicPr>
          <p:nvPr/>
        </p:nvPicPr>
        <p:blipFill>
          <a:blip r:embed="rId9"/>
          <a:stretch>
            <a:fillRect/>
          </a:stretch>
        </p:blipFill>
        <p:spPr>
          <a:xfrm>
            <a:off x="1657552" y="2332817"/>
            <a:ext cx="720000" cy="720000"/>
          </a:xfrm>
          <a:prstGeom prst="rect">
            <a:avLst/>
          </a:prstGeom>
        </p:spPr>
      </p:pic>
      <p:pic>
        <p:nvPicPr>
          <p:cNvPr id="18" name="Picture 17"/>
          <p:cNvPicPr>
            <a:picLocks noChangeAspect="1"/>
          </p:cNvPicPr>
          <p:nvPr/>
        </p:nvPicPr>
        <p:blipFill>
          <a:blip r:embed="rId10"/>
          <a:stretch>
            <a:fillRect/>
          </a:stretch>
        </p:blipFill>
        <p:spPr>
          <a:xfrm>
            <a:off x="1657552" y="1235802"/>
            <a:ext cx="720000" cy="720000"/>
          </a:xfrm>
          <a:prstGeom prst="rect">
            <a:avLst/>
          </a:prstGeom>
        </p:spPr>
      </p:pic>
      <p:pic>
        <p:nvPicPr>
          <p:cNvPr id="3" name="Picture 2"/>
          <p:cNvPicPr>
            <a:picLocks noChangeAspect="1"/>
          </p:cNvPicPr>
          <p:nvPr/>
        </p:nvPicPr>
        <p:blipFill>
          <a:blip r:embed="rId11"/>
          <a:stretch>
            <a:fillRect/>
          </a:stretch>
        </p:blipFill>
        <p:spPr>
          <a:xfrm>
            <a:off x="6614686" y="5775027"/>
            <a:ext cx="724260" cy="720000"/>
          </a:xfrm>
          <a:prstGeom prst="rect">
            <a:avLst/>
          </a:prstGeom>
        </p:spPr>
      </p:pic>
    </p:spTree>
    <p:extLst>
      <p:ext uri="{BB962C8B-B14F-4D97-AF65-F5344CB8AC3E}">
        <p14:creationId xmlns:p14="http://schemas.microsoft.com/office/powerpoint/2010/main" val="215770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1 at 08.10.44.png"/>
          <p:cNvPicPr>
            <a:picLocks noChangeAspect="1"/>
          </p:cNvPicPr>
          <p:nvPr/>
        </p:nvPicPr>
        <p:blipFill rotWithShape="1">
          <a:blip r:embed="rId2">
            <a:extLst>
              <a:ext uri="{28A0092B-C50C-407E-A947-70E740481C1C}">
                <a14:useLocalDpi xmlns:a14="http://schemas.microsoft.com/office/drawing/2010/main" val="0"/>
              </a:ext>
            </a:extLst>
          </a:blip>
          <a:srcRect l="12137" t="18188" r="27179" b="7966"/>
          <a:stretch/>
        </p:blipFill>
        <p:spPr>
          <a:xfrm>
            <a:off x="1964267" y="1337736"/>
            <a:ext cx="6011334" cy="4572000"/>
          </a:xfrm>
          <a:prstGeom prst="rect">
            <a:avLst/>
          </a:prstGeom>
        </p:spPr>
      </p:pic>
      <p:sp>
        <p:nvSpPr>
          <p:cNvPr id="5"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Exploring diversity across the USA</a:t>
            </a:r>
            <a:endParaRPr lang="en-GB" b="1" i="1" dirty="0"/>
          </a:p>
        </p:txBody>
      </p:sp>
    </p:spTree>
    <p:extLst>
      <p:ext uri="{BB962C8B-B14F-4D97-AF65-F5344CB8AC3E}">
        <p14:creationId xmlns:p14="http://schemas.microsoft.com/office/powerpoint/2010/main" val="8327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338779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dirty="0" smtClean="0"/>
          </a:p>
        </p:txBody>
      </p:sp>
      <p:sp>
        <p:nvSpPr>
          <p:cNvPr id="5"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grpSp>
        <p:nvGrpSpPr>
          <p:cNvPr id="7" name="Group 6"/>
          <p:cNvGrpSpPr/>
          <p:nvPr/>
        </p:nvGrpSpPr>
        <p:grpSpPr>
          <a:xfrm>
            <a:off x="845283" y="1445569"/>
            <a:ext cx="7827099" cy="4620411"/>
            <a:chOff x="0" y="0"/>
            <a:chExt cx="8102600" cy="3676256"/>
          </a:xfrm>
        </p:grpSpPr>
        <p:graphicFrame>
          <p:nvGraphicFramePr>
            <p:cNvPr id="8" name="Diagram 7"/>
            <p:cNvGraphicFramePr/>
            <p:nvPr/>
          </p:nvGraphicFramePr>
          <p:xfrm>
            <a:off x="0" y="0"/>
            <a:ext cx="8102600" cy="367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3013633" y="379375"/>
              <a:ext cx="821766" cy="7769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HK" sz="1500">
                  <a:solidFill>
                    <a:srgbClr val="000000"/>
                  </a:solidFill>
                  <a:latin typeface="Arial"/>
                  <a:ea typeface="Times New Roman"/>
                  <a:cs typeface="Times New Roman"/>
                </a:rPr>
                <a:t> </a:t>
              </a:r>
              <a:endParaRPr lang="en-GB" sz="1500">
                <a:solidFill>
                  <a:srgbClr val="000000"/>
                </a:solidFill>
                <a:latin typeface="Arial"/>
                <a:ea typeface="Arial"/>
              </a:endParaRPr>
            </a:p>
          </p:txBody>
        </p:sp>
        <p:sp>
          <p:nvSpPr>
            <p:cNvPr id="12" name="Rectangle 11"/>
            <p:cNvSpPr/>
            <p:nvPr/>
          </p:nvSpPr>
          <p:spPr>
            <a:xfrm>
              <a:off x="4246282" y="2506362"/>
              <a:ext cx="821765" cy="7769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HK" sz="1500">
                  <a:solidFill>
                    <a:srgbClr val="000000"/>
                  </a:solidFill>
                  <a:latin typeface="Arial"/>
                  <a:ea typeface="Times New Roman"/>
                  <a:cs typeface="Times New Roman"/>
                </a:rPr>
                <a:t> </a:t>
              </a:r>
              <a:endParaRPr lang="en-GB" sz="1500">
                <a:solidFill>
                  <a:srgbClr val="000000"/>
                </a:solidFill>
                <a:latin typeface="Arial"/>
                <a:ea typeface="Arial"/>
              </a:endParaRPr>
            </a:p>
          </p:txBody>
        </p:sp>
        <p:sp>
          <p:nvSpPr>
            <p:cNvPr id="13" name="Rectangle 12"/>
            <p:cNvSpPr/>
            <p:nvPr/>
          </p:nvSpPr>
          <p:spPr>
            <a:xfrm>
              <a:off x="5579035" y="1836998"/>
              <a:ext cx="821765" cy="7769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HK" sz="1500">
                  <a:solidFill>
                    <a:srgbClr val="000000"/>
                  </a:solidFill>
                  <a:latin typeface="Arial"/>
                  <a:ea typeface="Times New Roman"/>
                  <a:cs typeface="Times New Roman"/>
                </a:rPr>
                <a:t> </a:t>
              </a:r>
              <a:endParaRPr lang="en-GB" sz="1500">
                <a:solidFill>
                  <a:srgbClr val="000000"/>
                </a:solidFill>
                <a:latin typeface="Arial"/>
                <a:ea typeface="Arial"/>
              </a:endParaRPr>
            </a:p>
          </p:txBody>
        </p:sp>
        <p:sp>
          <p:nvSpPr>
            <p:cNvPr id="14" name="Rectangle 13"/>
            <p:cNvSpPr/>
            <p:nvPr/>
          </p:nvSpPr>
          <p:spPr>
            <a:xfrm>
              <a:off x="6986494" y="1060057"/>
              <a:ext cx="821765" cy="7769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HK" sz="1500">
                  <a:solidFill>
                    <a:srgbClr val="000000"/>
                  </a:solidFill>
                  <a:latin typeface="Arial"/>
                  <a:ea typeface="Times New Roman"/>
                  <a:cs typeface="Times New Roman"/>
                </a:rPr>
                <a:t> </a:t>
              </a:r>
              <a:endParaRPr lang="en-GB" sz="1500">
                <a:solidFill>
                  <a:srgbClr val="000000"/>
                </a:solidFill>
                <a:latin typeface="Arial"/>
                <a:ea typeface="Arial"/>
              </a:endParaRPr>
            </a:p>
          </p:txBody>
        </p:sp>
        <p:sp>
          <p:nvSpPr>
            <p:cNvPr id="15" name="Rectangle 14"/>
            <p:cNvSpPr/>
            <p:nvPr/>
          </p:nvSpPr>
          <p:spPr>
            <a:xfrm>
              <a:off x="340658" y="1729421"/>
              <a:ext cx="821765" cy="7769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HK" sz="1500">
                  <a:solidFill>
                    <a:srgbClr val="000000"/>
                  </a:solidFill>
                  <a:latin typeface="Arial"/>
                  <a:ea typeface="Times New Roman"/>
                  <a:cs typeface="Times New Roman"/>
                </a:rPr>
                <a:t> </a:t>
              </a:r>
              <a:endParaRPr lang="en-GB" sz="1500">
                <a:solidFill>
                  <a:srgbClr val="000000"/>
                </a:solidFill>
                <a:latin typeface="Arial"/>
                <a:ea typeface="Arial"/>
              </a:endParaRPr>
            </a:p>
          </p:txBody>
        </p:sp>
      </p:grpSp>
      <p:sp>
        <p:nvSpPr>
          <p:cNvPr id="3" name="Title 2"/>
          <p:cNvSpPr>
            <a:spLocks noGrp="1"/>
          </p:cNvSpPr>
          <p:nvPr>
            <p:ph type="title" idx="4294967295"/>
          </p:nvPr>
        </p:nvSpPr>
        <p:spPr>
          <a:xfrm>
            <a:off x="0" y="787400"/>
            <a:ext cx="9080500" cy="876300"/>
          </a:xfrm>
          <a:prstGeom prst="rect">
            <a:avLst/>
          </a:prstGeom>
        </p:spPr>
        <p:txBody>
          <a:bodyPr/>
          <a:lstStyle/>
          <a:p>
            <a:r>
              <a:rPr lang="en-GB" dirty="0"/>
              <a:t/>
            </a:r>
            <a:br>
              <a:rPr lang="en-GB" dirty="0"/>
            </a:br>
            <a:endParaRPr lang="en-US" dirty="0"/>
          </a:p>
        </p:txBody>
      </p:sp>
      <p:sp>
        <p:nvSpPr>
          <p:cNvPr id="16"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b="1" i="1" dirty="0"/>
              <a:t>THE </a:t>
            </a:r>
            <a:r>
              <a:rPr lang="en-GB" b="1" dirty="0"/>
              <a:t>US Student Survey – the bigger picture</a:t>
            </a:r>
            <a:endParaRPr lang="en-GB" b="1" i="1" dirty="0"/>
          </a:p>
        </p:txBody>
      </p:sp>
    </p:spTree>
    <p:extLst>
      <p:ext uri="{BB962C8B-B14F-4D97-AF65-F5344CB8AC3E}">
        <p14:creationId xmlns:p14="http://schemas.microsoft.com/office/powerpoint/2010/main" val="110130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sp>
        <p:nvSpPr>
          <p:cNvPr id="5"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pic>
        <p:nvPicPr>
          <p:cNvPr id="10" name="Picture 9" descr="C:\Users\mevans1\Dropbox\Product Development\Data\Survey Tools\ASU Materials\App Home Page.jpg"/>
          <p:cNvPicPr/>
          <p:nvPr/>
        </p:nvPicPr>
        <p:blipFill>
          <a:blip r:embed="rId2">
            <a:extLst>
              <a:ext uri="{28A0092B-C50C-407E-A947-70E740481C1C}">
                <a14:useLocalDpi xmlns:a14="http://schemas.microsoft.com/office/drawing/2010/main" val="0"/>
              </a:ext>
            </a:extLst>
          </a:blip>
          <a:srcRect/>
          <a:stretch>
            <a:fillRect/>
          </a:stretch>
        </p:blipFill>
        <p:spPr bwMode="auto">
          <a:xfrm>
            <a:off x="5650241" y="1243708"/>
            <a:ext cx="2352675" cy="3749124"/>
          </a:xfrm>
          <a:prstGeom prst="rect">
            <a:avLst/>
          </a:prstGeom>
          <a:noFill/>
          <a:ln>
            <a:noFill/>
          </a:ln>
        </p:spPr>
      </p:pic>
      <p:pic>
        <p:nvPicPr>
          <p:cNvPr id="11" name="Picture 10" descr="C:\Users\mevans1\Dropbox\Product Development\Data\Survey Tools\ASU Materials\App Question Guide.jpg"/>
          <p:cNvPicPr/>
          <p:nvPr/>
        </p:nvPicPr>
        <p:blipFill rotWithShape="1">
          <a:blip r:embed="rId3">
            <a:extLst>
              <a:ext uri="{28A0092B-C50C-407E-A947-70E740481C1C}">
                <a14:useLocalDpi xmlns:a14="http://schemas.microsoft.com/office/drawing/2010/main" val="0"/>
              </a:ext>
            </a:extLst>
          </a:blip>
          <a:srcRect l="12877" t="7287"/>
          <a:stretch/>
        </p:blipFill>
        <p:spPr bwMode="auto">
          <a:xfrm>
            <a:off x="7643764" y="2337225"/>
            <a:ext cx="2049721" cy="3385752"/>
          </a:xfrm>
          <a:prstGeom prst="rect">
            <a:avLst/>
          </a:prstGeom>
          <a:noFill/>
          <a:ln>
            <a:noFill/>
          </a:ln>
        </p:spPr>
      </p:pic>
      <p:sp>
        <p:nvSpPr>
          <p:cNvPr id="4" name="Title 3"/>
          <p:cNvSpPr>
            <a:spLocks noGrp="1"/>
          </p:cNvSpPr>
          <p:nvPr>
            <p:ph type="title" idx="4294967295"/>
          </p:nvPr>
        </p:nvSpPr>
        <p:spPr>
          <a:xfrm>
            <a:off x="0" y="787400"/>
            <a:ext cx="9080500" cy="876300"/>
          </a:xfrm>
          <a:prstGeom prst="rect">
            <a:avLst/>
          </a:prstGeom>
        </p:spPr>
        <p:txBody>
          <a:bodyPr/>
          <a:lstStyle/>
          <a:p>
            <a:r>
              <a:rPr lang="en-GB" i="1" dirty="0"/>
              <a:t/>
            </a:r>
            <a:br>
              <a:rPr lang="en-GB" i="1" dirty="0"/>
            </a:br>
            <a:endParaRPr lang="en-US" dirty="0"/>
          </a:p>
        </p:txBody>
      </p:sp>
      <p:sp>
        <p:nvSpPr>
          <p:cNvPr id="6" name="Text Placeholder 5"/>
          <p:cNvSpPr>
            <a:spLocks noGrp="1"/>
          </p:cNvSpPr>
          <p:nvPr>
            <p:ph type="body" sz="quarter" idx="4294967295"/>
          </p:nvPr>
        </p:nvSpPr>
        <p:spPr>
          <a:xfrm>
            <a:off x="474133" y="1766888"/>
            <a:ext cx="5537730" cy="3897312"/>
          </a:xfrm>
          <a:prstGeom prst="rect">
            <a:avLst/>
          </a:prstGeom>
        </p:spPr>
        <p:txBody>
          <a:bodyPr/>
          <a:lstStyle/>
          <a:p>
            <a:pPr marL="342900" indent="-342900"/>
            <a:r>
              <a:rPr lang="en-US" sz="1800" dirty="0">
                <a:solidFill>
                  <a:prstClr val="black"/>
                </a:solidFill>
              </a:rPr>
              <a:t>Current students in taught courses</a:t>
            </a:r>
          </a:p>
          <a:p>
            <a:pPr marL="800100" lvl="1" indent="-342900"/>
            <a:endParaRPr lang="en-US" sz="1800" dirty="0">
              <a:solidFill>
                <a:prstClr val="black"/>
              </a:solidFill>
              <a:latin typeface="Helvetica"/>
              <a:cs typeface="Helvetica"/>
            </a:endParaRPr>
          </a:p>
          <a:p>
            <a:pPr marL="342900" indent="-342900"/>
            <a:r>
              <a:rPr lang="en-US" sz="1800" dirty="0">
                <a:solidFill>
                  <a:prstClr val="black"/>
                </a:solidFill>
              </a:rPr>
              <a:t>Around 1,300 colleges targeted</a:t>
            </a:r>
          </a:p>
          <a:p>
            <a:pPr marL="342900" indent="-342900"/>
            <a:endParaRPr lang="en-US" sz="1800" dirty="0">
              <a:solidFill>
                <a:prstClr val="black"/>
              </a:solidFill>
            </a:endParaRPr>
          </a:p>
          <a:p>
            <a:pPr marL="342900" indent="-342900"/>
            <a:r>
              <a:rPr lang="en-US" sz="1800" dirty="0">
                <a:solidFill>
                  <a:prstClr val="black"/>
                </a:solidFill>
              </a:rPr>
              <a:t>Focused samples</a:t>
            </a:r>
          </a:p>
          <a:p>
            <a:pPr marL="342900" indent="-342900"/>
            <a:endParaRPr lang="en-US" sz="1800" dirty="0">
              <a:solidFill>
                <a:prstClr val="black"/>
              </a:solidFill>
            </a:endParaRPr>
          </a:p>
          <a:p>
            <a:pPr marL="342900" indent="-342900"/>
            <a:r>
              <a:rPr lang="en-US" sz="1800" dirty="0">
                <a:solidFill>
                  <a:prstClr val="black"/>
                </a:solidFill>
              </a:rPr>
              <a:t>Engagement managed by established market research organizations </a:t>
            </a:r>
          </a:p>
          <a:p>
            <a:endParaRPr lang="en-US" sz="1800" dirty="0">
              <a:solidFill>
                <a:prstClr val="black"/>
              </a:solidFill>
            </a:endParaRPr>
          </a:p>
          <a:p>
            <a:r>
              <a:rPr lang="en-US" sz="1800" b="1" dirty="0">
                <a:solidFill>
                  <a:prstClr val="black"/>
                </a:solidFill>
              </a:rPr>
              <a:t>The result: 100,000 students in over 1,111 colleges</a:t>
            </a:r>
            <a:endParaRPr lang="en-US" sz="1800" b="1" strike="sngStrike" dirty="0">
              <a:solidFill>
                <a:srgbClr val="FF0000"/>
              </a:solidFill>
              <a:cs typeface="Calibri"/>
            </a:endParaRPr>
          </a:p>
          <a:p>
            <a:endParaRPr lang="en-US" dirty="0"/>
          </a:p>
        </p:txBody>
      </p:sp>
      <p:sp>
        <p:nvSpPr>
          <p:cNvPr id="9"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b="1" i="1" dirty="0"/>
              <a:t>THE </a:t>
            </a:r>
            <a:r>
              <a:rPr lang="en-GB" b="1" dirty="0"/>
              <a:t>US Student </a:t>
            </a:r>
            <a:r>
              <a:rPr lang="en-GB" b="1" dirty="0" smtClean="0"/>
              <a:t>Survey</a:t>
            </a:r>
            <a:endParaRPr lang="en-GB" b="1" i="1" dirty="0"/>
          </a:p>
        </p:txBody>
      </p:sp>
    </p:spTree>
    <p:extLst>
      <p:ext uri="{BB962C8B-B14F-4D97-AF65-F5344CB8AC3E}">
        <p14:creationId xmlns:p14="http://schemas.microsoft.com/office/powerpoint/2010/main" val="384565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sp>
        <p:nvSpPr>
          <p:cNvPr id="5" name="Text Placeholder 5"/>
          <p:cNvSpPr txBox="1">
            <a:spLocks/>
          </p:cNvSpPr>
          <p:nvPr/>
        </p:nvSpPr>
        <p:spPr>
          <a:xfrm>
            <a:off x="112811"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b="1" i="1" dirty="0"/>
          </a:p>
        </p:txBody>
      </p:sp>
      <p:pic>
        <p:nvPicPr>
          <p:cNvPr id="11" name="Picture 10"/>
          <p:cNvPicPr>
            <a:picLocks noChangeAspect="1"/>
          </p:cNvPicPr>
          <p:nvPr/>
        </p:nvPicPr>
        <p:blipFill rotWithShape="1">
          <a:blip r:embed="rId2"/>
          <a:srcRect l="18143" r="9247" b="15087"/>
          <a:stretch/>
        </p:blipFill>
        <p:spPr>
          <a:xfrm>
            <a:off x="4042714" y="2010459"/>
            <a:ext cx="5863287" cy="3634299"/>
          </a:xfrm>
          <a:prstGeom prst="rect">
            <a:avLst/>
          </a:prstGeom>
        </p:spPr>
      </p:pic>
      <p:sp>
        <p:nvSpPr>
          <p:cNvPr id="16" name="Text Placeholder 2"/>
          <p:cNvSpPr txBox="1">
            <a:spLocks/>
          </p:cNvSpPr>
          <p:nvPr/>
        </p:nvSpPr>
        <p:spPr>
          <a:xfrm>
            <a:off x="5365896" y="2961132"/>
            <a:ext cx="9080209" cy="389686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000" strike="sngStrike" dirty="0" smtClean="0">
                <a:solidFill>
                  <a:srgbClr val="FF0000"/>
                </a:solidFill>
                <a:latin typeface="Calibri"/>
                <a:cs typeface="Calibri"/>
              </a:rPr>
              <a:t> </a:t>
            </a:r>
            <a:endParaRPr lang="en-US" sz="3000" strike="sngStrike" dirty="0">
              <a:solidFill>
                <a:srgbClr val="FF0000"/>
              </a:solidFill>
              <a:latin typeface="Calibri"/>
              <a:cs typeface="Calibri"/>
            </a:endParaRPr>
          </a:p>
        </p:txBody>
      </p:sp>
      <p:sp>
        <p:nvSpPr>
          <p:cNvPr id="4" name="Text Placeholder 3"/>
          <p:cNvSpPr>
            <a:spLocks noGrp="1"/>
          </p:cNvSpPr>
          <p:nvPr>
            <p:ph type="body" sz="quarter" idx="4294967295"/>
          </p:nvPr>
        </p:nvSpPr>
        <p:spPr>
          <a:xfrm>
            <a:off x="304800" y="1766888"/>
            <a:ext cx="8775700" cy="3897312"/>
          </a:xfrm>
          <a:prstGeom prst="rect">
            <a:avLst/>
          </a:prstGeom>
        </p:spPr>
        <p:txBody>
          <a:bodyPr/>
          <a:lstStyle/>
          <a:p>
            <a:r>
              <a:rPr lang="en-US" sz="1800" dirty="0"/>
              <a:t> </a:t>
            </a:r>
            <a:r>
              <a:rPr lang="en-US" sz="1800" dirty="0">
                <a:solidFill>
                  <a:prstClr val="black"/>
                </a:solidFill>
              </a:rPr>
              <a:t>Measures used in the ranking</a:t>
            </a:r>
          </a:p>
          <a:p>
            <a:pPr marL="528888" lvl="1" indent="-285750"/>
            <a:r>
              <a:rPr lang="en-US" sz="1800" dirty="0">
                <a:solidFill>
                  <a:schemeClr val="accent1">
                    <a:lumMod val="50000"/>
                  </a:schemeClr>
                </a:solidFill>
                <a:latin typeface="Helvetica"/>
                <a:cs typeface="Helvetica"/>
              </a:rPr>
              <a:t>Faculty interaction</a:t>
            </a:r>
          </a:p>
          <a:p>
            <a:pPr marL="528888" lvl="1" indent="-285750"/>
            <a:r>
              <a:rPr lang="en-US" sz="1800" dirty="0">
                <a:solidFill>
                  <a:schemeClr val="accent1">
                    <a:lumMod val="50000"/>
                  </a:schemeClr>
                </a:solidFill>
                <a:latin typeface="Helvetica"/>
                <a:cs typeface="Helvetica"/>
              </a:rPr>
              <a:t>Collaborative learning</a:t>
            </a:r>
          </a:p>
          <a:p>
            <a:pPr marL="528888" lvl="1" indent="-285750"/>
            <a:r>
              <a:rPr lang="en-US" sz="1800" dirty="0">
                <a:solidFill>
                  <a:schemeClr val="accent6">
                    <a:lumMod val="50000"/>
                  </a:schemeClr>
                </a:solidFill>
                <a:latin typeface="Helvetica"/>
                <a:cs typeface="Helvetica"/>
              </a:rPr>
              <a:t>Recommendation</a:t>
            </a:r>
          </a:p>
          <a:p>
            <a:pPr marL="528888" lvl="1" indent="-285750"/>
            <a:r>
              <a:rPr lang="en-US" sz="1800" dirty="0">
                <a:solidFill>
                  <a:schemeClr val="accent5">
                    <a:lumMod val="50000"/>
                  </a:schemeClr>
                </a:solidFill>
                <a:latin typeface="Helvetica"/>
                <a:cs typeface="Helvetica"/>
              </a:rPr>
              <a:t>Practical application</a:t>
            </a:r>
          </a:p>
          <a:p>
            <a:pPr marL="528888" lvl="1" indent="-285750"/>
            <a:r>
              <a:rPr lang="en-US" sz="1800" dirty="0">
                <a:solidFill>
                  <a:schemeClr val="accent5">
                    <a:lumMod val="50000"/>
                  </a:schemeClr>
                </a:solidFill>
                <a:latin typeface="Helvetica"/>
                <a:cs typeface="Helvetica"/>
              </a:rPr>
              <a:t>Reflection / connection</a:t>
            </a:r>
          </a:p>
          <a:p>
            <a:pPr marL="528888" lvl="1" indent="-285750"/>
            <a:r>
              <a:rPr lang="en-US" sz="1800" dirty="0">
                <a:solidFill>
                  <a:schemeClr val="accent5">
                    <a:lumMod val="50000"/>
                  </a:schemeClr>
                </a:solidFill>
                <a:latin typeface="Helvetica"/>
                <a:cs typeface="Helvetica"/>
              </a:rPr>
              <a:t>Critical thinking</a:t>
            </a:r>
          </a:p>
          <a:p>
            <a:pPr marL="528888" lvl="1" indent="-285750"/>
            <a:r>
              <a:rPr lang="en-US" sz="1800" dirty="0">
                <a:solidFill>
                  <a:schemeClr val="accent5">
                    <a:lumMod val="50000"/>
                  </a:schemeClr>
                </a:solidFill>
                <a:latin typeface="Helvetica"/>
                <a:cs typeface="Helvetica"/>
              </a:rPr>
              <a:t>Challenging classes</a:t>
            </a:r>
          </a:p>
          <a:p>
            <a:r>
              <a:rPr lang="en-US" sz="1800" dirty="0">
                <a:solidFill>
                  <a:prstClr val="black"/>
                </a:solidFill>
              </a:rPr>
              <a:t>Other measures</a:t>
            </a:r>
          </a:p>
          <a:p>
            <a:pPr marL="528888" lvl="1" indent="-285750"/>
            <a:r>
              <a:rPr lang="en-US" sz="1800" dirty="0">
                <a:solidFill>
                  <a:prstClr val="black"/>
                </a:solidFill>
                <a:latin typeface="Helvetica"/>
                <a:cs typeface="Helvetica"/>
              </a:rPr>
              <a:t>Choice, career impact, value</a:t>
            </a:r>
          </a:p>
          <a:p>
            <a:pPr marL="528888" lvl="1" indent="-285750"/>
            <a:r>
              <a:rPr lang="en-US" sz="1800" dirty="0">
                <a:solidFill>
                  <a:prstClr val="black"/>
                </a:solidFill>
                <a:latin typeface="Helvetica"/>
                <a:cs typeface="Helvetica"/>
              </a:rPr>
              <a:t>Social engagement</a:t>
            </a:r>
          </a:p>
          <a:p>
            <a:endParaRPr lang="en-US" dirty="0"/>
          </a:p>
        </p:txBody>
      </p:sp>
      <p:sp>
        <p:nvSpPr>
          <p:cNvPr id="8" name="Text Placeholder 5"/>
          <p:cNvSpPr txBox="1">
            <a:spLocks/>
          </p:cNvSpPr>
          <p:nvPr/>
        </p:nvSpPr>
        <p:spPr>
          <a:xfrm>
            <a:off x="112810" y="411942"/>
            <a:ext cx="9062967" cy="3986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b="1" i="1" dirty="0"/>
              <a:t>THE </a:t>
            </a:r>
            <a:r>
              <a:rPr lang="en-GB" b="1" dirty="0"/>
              <a:t>US Student </a:t>
            </a:r>
            <a:r>
              <a:rPr lang="en-GB" b="1" dirty="0" smtClean="0"/>
              <a:t>Survey </a:t>
            </a:r>
            <a:r>
              <a:rPr lang="mr-IN" b="1" dirty="0" smtClean="0"/>
              <a:t>–</a:t>
            </a:r>
            <a:r>
              <a:rPr lang="en-GB" b="1" dirty="0" smtClean="0"/>
              <a:t> creating indicators</a:t>
            </a:r>
            <a:endParaRPr lang="en-GB" b="1" i="1" dirty="0"/>
          </a:p>
        </p:txBody>
      </p:sp>
    </p:spTree>
    <p:extLst>
      <p:ext uri="{BB962C8B-B14F-4D97-AF65-F5344CB8AC3E}">
        <p14:creationId xmlns:p14="http://schemas.microsoft.com/office/powerpoint/2010/main" val="14628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latin typeface="Helvetica" charset="0"/>
                <a:ea typeface="Helvetica" charset="0"/>
                <a:cs typeface="Helvetica" charset="0"/>
              </a:rPr>
              <a:t>Teaching in Japan</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4085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2075" y="3098800"/>
            <a:ext cx="7171531" cy="660400"/>
          </a:xfrm>
          <a:prstGeom prst="rect">
            <a:avLst/>
          </a:prstGeom>
        </p:spPr>
      </p:pic>
      <p:pic>
        <p:nvPicPr>
          <p:cNvPr id="3" name="Picture 2"/>
          <p:cNvPicPr>
            <a:picLocks noChangeAspect="1"/>
          </p:cNvPicPr>
          <p:nvPr/>
        </p:nvPicPr>
        <p:blipFill>
          <a:blip r:embed="rId2"/>
          <a:stretch>
            <a:fillRect/>
          </a:stretch>
        </p:blipFill>
        <p:spPr>
          <a:xfrm>
            <a:off x="1362075" y="3098800"/>
            <a:ext cx="7171531" cy="660400"/>
          </a:xfrm>
          <a:prstGeom prst="rect">
            <a:avLst/>
          </a:prstGeom>
        </p:spPr>
      </p:pic>
      <p:sp>
        <p:nvSpPr>
          <p:cNvPr id="5" name="Title 4"/>
          <p:cNvSpPr>
            <a:spLocks noGrp="1"/>
          </p:cNvSpPr>
          <p:nvPr>
            <p:ph type="title"/>
          </p:nvPr>
        </p:nvSpPr>
        <p:spPr/>
        <p:txBody>
          <a:bodyPr/>
          <a:lstStyle/>
          <a:p>
            <a:r>
              <a:rPr lang="en-US" b="1" dirty="0" smtClean="0">
                <a:latin typeface="Helvetica" charset="0"/>
                <a:ea typeface="Helvetica" charset="0"/>
                <a:cs typeface="Helvetica" charset="0"/>
              </a:rPr>
              <a:t>Methodology</a:t>
            </a:r>
            <a:endParaRPr lang="en-US" b="1" dirty="0">
              <a:latin typeface="Helvetica" charset="0"/>
              <a:ea typeface="Helvetica" charset="0"/>
              <a:cs typeface="Helvetica" charset="0"/>
            </a:endParaRPr>
          </a:p>
        </p:txBody>
      </p:sp>
      <p:pic>
        <p:nvPicPr>
          <p:cNvPr id="7" name="Picture 6" descr="JURSank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630" y="725062"/>
            <a:ext cx="6890742" cy="5283969"/>
          </a:xfrm>
          <a:prstGeom prst="rect">
            <a:avLst/>
          </a:prstGeom>
        </p:spPr>
      </p:pic>
    </p:spTree>
    <p:extLst>
      <p:ext uri="{BB962C8B-B14F-4D97-AF65-F5344CB8AC3E}">
        <p14:creationId xmlns:p14="http://schemas.microsoft.com/office/powerpoint/2010/main" val="194703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28126453"/>
              </p:ext>
            </p:extLst>
          </p:nvPr>
        </p:nvGraphicFramePr>
        <p:xfrm>
          <a:off x="655085" y="1189240"/>
          <a:ext cx="8173059" cy="4246370"/>
        </p:xfrm>
        <a:graphic>
          <a:graphicData uri="http://schemas.openxmlformats.org/drawingml/2006/table">
            <a:tbl>
              <a:tblPr>
                <a:tableStyleId>{69012ECD-51FC-41F1-AA8D-1B2483CD663E}</a:tableStyleId>
              </a:tblPr>
              <a:tblGrid>
                <a:gridCol w="1244813">
                  <a:extLst>
                    <a:ext uri="{9D8B030D-6E8A-4147-A177-3AD203B41FA5}">
                      <a16:colId xmlns:a16="http://schemas.microsoft.com/office/drawing/2014/main" val="20000"/>
                    </a:ext>
                  </a:extLst>
                </a:gridCol>
                <a:gridCol w="4289188">
                  <a:extLst>
                    <a:ext uri="{9D8B030D-6E8A-4147-A177-3AD203B41FA5}">
                      <a16:colId xmlns:a16="http://schemas.microsoft.com/office/drawing/2014/main" val="20001"/>
                    </a:ext>
                  </a:extLst>
                </a:gridCol>
                <a:gridCol w="2639058">
                  <a:extLst>
                    <a:ext uri="{9D8B030D-6E8A-4147-A177-3AD203B41FA5}">
                      <a16:colId xmlns:a16="http://schemas.microsoft.com/office/drawing/2014/main" val="20002"/>
                    </a:ext>
                  </a:extLst>
                </a:gridCol>
              </a:tblGrid>
              <a:tr h="424637">
                <a:tc>
                  <a:txBody>
                    <a:bodyPr/>
                    <a:lstStyle/>
                    <a:p>
                      <a:pPr algn="r" fontAlgn="b">
                        <a:lnSpc>
                          <a:spcPct val="100000"/>
                        </a:lnSpc>
                      </a:pPr>
                      <a:r>
                        <a:rPr lang="en-US" sz="2400" b="0" i="0" u="none" strike="noStrike" dirty="0" smtClean="0">
                          <a:solidFill>
                            <a:srgbClr val="000000"/>
                          </a:solidFill>
                          <a:effectLst/>
                          <a:latin typeface="Avenir Book"/>
                          <a:ea typeface="Avenir Book" charset="0"/>
                          <a:cs typeface="Avenir Book"/>
                        </a:rPr>
                        <a:t>1</a:t>
                      </a: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b="0" i="0" u="none" strike="noStrike" dirty="0" smtClean="0">
                          <a:solidFill>
                            <a:srgbClr val="000000"/>
                          </a:solidFill>
                          <a:effectLst/>
                          <a:latin typeface="Avenir Book"/>
                          <a:ea typeface="Avenir Book" charset="0"/>
                          <a:cs typeface="Avenir Book"/>
                        </a:rPr>
                        <a:t>Tokyo 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東京大学</a:t>
                      </a:r>
                      <a:endParaRPr lang="en-US" sz="2400" dirty="0" smtClean="0">
                        <a:solidFill>
                          <a:srgbClr val="000000"/>
                        </a:solidFill>
                        <a:latin typeface="Avenir Book" charset="0"/>
                        <a:ea typeface="Avenir Book" charset="0"/>
                        <a:cs typeface="Avenir Book" charset="0"/>
                      </a:endParaRP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4637">
                <a:tc>
                  <a:txBody>
                    <a:bodyPr/>
                    <a:lstStyle/>
                    <a:p>
                      <a:pPr algn="r" fontAlgn="b">
                        <a:lnSpc>
                          <a:spcPct val="100000"/>
                        </a:lnSpc>
                      </a:pPr>
                      <a:r>
                        <a:rPr lang="en-US" sz="2400" b="0" i="0" u="none" strike="noStrike" dirty="0" smtClean="0">
                          <a:solidFill>
                            <a:srgbClr val="000000"/>
                          </a:solidFill>
                          <a:effectLst/>
                          <a:latin typeface="Avenir Book"/>
                          <a:ea typeface="Avenir Book" charset="0"/>
                          <a:cs typeface="Avenir Book"/>
                        </a:rPr>
                        <a:t>2</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b="0" i="0" u="none" strike="noStrike" dirty="0" smtClean="0">
                          <a:solidFill>
                            <a:srgbClr val="000000"/>
                          </a:solidFill>
                          <a:effectLst/>
                          <a:latin typeface="Avenir Book"/>
                          <a:ea typeface="Avenir Book" charset="0"/>
                          <a:cs typeface="Avenir Book"/>
                        </a:rPr>
                        <a:t>Tohoku</a:t>
                      </a:r>
                      <a:r>
                        <a:rPr lang="en-US" sz="2400" b="0" i="0" u="none" strike="noStrike" baseline="0" dirty="0" smtClean="0">
                          <a:solidFill>
                            <a:srgbClr val="000000"/>
                          </a:solidFill>
                          <a:effectLst/>
                          <a:latin typeface="Avenir Book"/>
                          <a:ea typeface="Avenir Book" charset="0"/>
                          <a:cs typeface="Avenir Book"/>
                        </a:rPr>
                        <a:t> 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東北大学</a:t>
                      </a:r>
                      <a:endParaRPr lang="en-US" sz="2400" dirty="0" smtClean="0">
                        <a:solidFill>
                          <a:srgbClr val="000000"/>
                        </a:solidFill>
                        <a:latin typeface="Avenir Book" charset="0"/>
                        <a:ea typeface="Avenir Book" charset="0"/>
                        <a:cs typeface="Avenir Book" charset="0"/>
                      </a:endParaRP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4637">
                <a:tc>
                  <a:txBody>
                    <a:bodyPr/>
                    <a:lstStyle/>
                    <a:p>
                      <a:pPr algn="r" fontAlgn="b">
                        <a:lnSpc>
                          <a:spcPct val="100000"/>
                        </a:lnSpc>
                      </a:pPr>
                      <a:r>
                        <a:rPr lang="en-US" sz="2400" b="0" i="0" u="none" strike="noStrike" dirty="0" smtClean="0">
                          <a:solidFill>
                            <a:srgbClr val="000000"/>
                          </a:solidFill>
                          <a:effectLst/>
                          <a:latin typeface="Avenir Book"/>
                          <a:ea typeface="Avenir Book" charset="0"/>
                          <a:cs typeface="Avenir Book"/>
                        </a:rPr>
                        <a:t>3</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b="0" i="0" u="none" strike="noStrike" dirty="0" smtClean="0">
                          <a:solidFill>
                            <a:srgbClr val="000000"/>
                          </a:solidFill>
                          <a:effectLst/>
                          <a:latin typeface="Avenir Book"/>
                          <a:ea typeface="Avenir Book" charset="0"/>
                          <a:cs typeface="Avenir Book"/>
                        </a:rPr>
                        <a:t>Kyoto 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京都大学</a:t>
                      </a:r>
                      <a:endParaRPr lang="en-US" sz="2400" dirty="0" smtClean="0">
                        <a:solidFill>
                          <a:srgbClr val="000000"/>
                        </a:solidFill>
                        <a:latin typeface="Avenir Book" charset="0"/>
                        <a:ea typeface="Avenir Book" charset="0"/>
                        <a:cs typeface="Avenir Book" charset="0"/>
                      </a:endParaRP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24637">
                <a:tc>
                  <a:txBody>
                    <a:bodyPr/>
                    <a:lstStyle/>
                    <a:p>
                      <a:pPr algn="r" fontAlgn="b">
                        <a:lnSpc>
                          <a:spcPct val="100000"/>
                        </a:lnSpc>
                      </a:pPr>
                      <a:r>
                        <a:rPr lang="en-US" sz="2400" b="0" i="0" u="none" strike="noStrike" dirty="0" smtClean="0">
                          <a:solidFill>
                            <a:srgbClr val="000000"/>
                          </a:solidFill>
                          <a:effectLst/>
                          <a:latin typeface="Avenir Book"/>
                          <a:ea typeface="Avenir Book" charset="0"/>
                          <a:cs typeface="Avenir Book"/>
                        </a:rPr>
                        <a:t>=4</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b="0" i="0" u="none" strike="noStrike" dirty="0" smtClean="0">
                          <a:solidFill>
                            <a:srgbClr val="000000"/>
                          </a:solidFill>
                          <a:effectLst/>
                          <a:latin typeface="Avenir Book"/>
                          <a:ea typeface="Avenir Book" charset="0"/>
                          <a:cs typeface="Avenir Book"/>
                        </a:rPr>
                        <a:t>Nagoya University </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名古屋大学</a:t>
                      </a: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24637">
                <a:tc>
                  <a:txBody>
                    <a:bodyPr/>
                    <a:lstStyle/>
                    <a:p>
                      <a:pPr algn="r" fontAlgn="b">
                        <a:lnSpc>
                          <a:spcPct val="100000"/>
                        </a:lnSpc>
                      </a:pPr>
                      <a:r>
                        <a:rPr lang="en-US" sz="2400" b="0" i="0" u="none" strike="noStrike" dirty="0" smtClean="0">
                          <a:solidFill>
                            <a:srgbClr val="000000"/>
                          </a:solidFill>
                          <a:effectLst/>
                          <a:latin typeface="Avenir Book"/>
                          <a:ea typeface="Avenir Book" charset="0"/>
                          <a:cs typeface="Avenir Book"/>
                        </a:rPr>
                        <a:t>=4</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b="0" i="0" u="none" strike="noStrike" dirty="0" smtClean="0">
                          <a:solidFill>
                            <a:srgbClr val="000000"/>
                          </a:solidFill>
                          <a:effectLst/>
                          <a:latin typeface="Avenir Book"/>
                          <a:ea typeface="Avenir Book" charset="0"/>
                          <a:cs typeface="Avenir Book"/>
                        </a:rPr>
                        <a:t>Tokyo</a:t>
                      </a:r>
                      <a:r>
                        <a:rPr lang="en-US" sz="2400" b="0" i="0" u="none" strike="noStrike" baseline="0" dirty="0" smtClean="0">
                          <a:solidFill>
                            <a:srgbClr val="000000"/>
                          </a:solidFill>
                          <a:effectLst/>
                          <a:latin typeface="Avenir Book"/>
                          <a:ea typeface="Avenir Book" charset="0"/>
                          <a:cs typeface="Avenir Book"/>
                        </a:rPr>
                        <a:t> Institute of Technology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東京工業大学</a:t>
                      </a:r>
                      <a:endParaRPr lang="en-US" sz="2400" dirty="0" smtClean="0">
                        <a:solidFill>
                          <a:srgbClr val="000000"/>
                        </a:solidFill>
                        <a:latin typeface="Avenir Book" charset="0"/>
                        <a:ea typeface="Avenir Book" charset="0"/>
                        <a:cs typeface="Avenir Book" charset="0"/>
                      </a:endParaRP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24637">
                <a:tc>
                  <a:txBody>
                    <a:bodyPr/>
                    <a:lstStyle/>
                    <a:p>
                      <a:pPr algn="r" fontAlgn="b">
                        <a:lnSpc>
                          <a:spcPct val="100000"/>
                        </a:lnSpc>
                      </a:pPr>
                      <a:r>
                        <a:rPr lang="en-US" sz="2400" u="none" strike="noStrike" dirty="0">
                          <a:effectLst/>
                          <a:latin typeface="Avenir Book"/>
                          <a:ea typeface="Avenir Book" charset="0"/>
                          <a:cs typeface="Avenir Book"/>
                        </a:rPr>
                        <a:t>6</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ctr" fontAlgn="b">
                        <a:lnSpc>
                          <a:spcPct val="100000"/>
                        </a:lnSpc>
                      </a:pPr>
                      <a:r>
                        <a:rPr lang="en-US" sz="2400" u="none" strike="noStrike" dirty="0">
                          <a:effectLst/>
                          <a:latin typeface="Avenir Book"/>
                          <a:ea typeface="Avenir Book" charset="0"/>
                          <a:cs typeface="Avenir Book"/>
                        </a:rPr>
                        <a:t>Osaka </a:t>
                      </a:r>
                      <a:r>
                        <a:rPr lang="en-US" sz="2400" u="none" strike="noStrike" dirty="0" smtClean="0">
                          <a:effectLst/>
                          <a:latin typeface="Avenir Book"/>
                          <a:ea typeface="Avenir Book" charset="0"/>
                          <a:cs typeface="Avenir Book"/>
                        </a:rPr>
                        <a:t>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strike="noStrike" dirty="0" smtClean="0">
                          <a:effectLst/>
                          <a:latin typeface="Avenir Book"/>
                          <a:ea typeface="Avenir Book" charset="0"/>
                          <a:cs typeface="Avenir Book"/>
                        </a:rPr>
                        <a:t>大阪大学</a:t>
                      </a:r>
                      <a:endParaRPr lang="en-US" sz="2400" b="0" i="0" u="none" strike="noStrike" dirty="0" smtClean="0">
                        <a:solidFill>
                          <a:srgbClr val="000000"/>
                        </a:solidFill>
                        <a:effectLst/>
                        <a:latin typeface="Avenir Book"/>
                        <a:ea typeface="Avenir Book" charset="0"/>
                        <a:cs typeface="Avenir Book"/>
                      </a:endParaRPr>
                    </a:p>
                  </a:txBody>
                  <a:tcPr marL="7001" marR="7001" marT="8617" marB="0" anchor="ctr">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4637">
                <a:tc>
                  <a:txBody>
                    <a:bodyPr/>
                    <a:lstStyle/>
                    <a:p>
                      <a:pPr algn="r" fontAlgn="b">
                        <a:lnSpc>
                          <a:spcPct val="100000"/>
                        </a:lnSpc>
                      </a:pPr>
                      <a:r>
                        <a:rPr lang="en-US" sz="2400" u="none" strike="noStrike" dirty="0">
                          <a:effectLst/>
                          <a:latin typeface="Avenir Book"/>
                          <a:ea typeface="Avenir Book" charset="0"/>
                          <a:cs typeface="Avenir Book"/>
                        </a:rPr>
                        <a:t>7</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pPr>
                      <a:r>
                        <a:rPr lang="en-US" sz="2400" u="none" strike="noStrike" dirty="0">
                          <a:effectLst/>
                          <a:latin typeface="Avenir Book"/>
                          <a:ea typeface="Avenir Book" charset="0"/>
                          <a:cs typeface="Avenir Book"/>
                        </a:rPr>
                        <a:t>Kyushu </a:t>
                      </a:r>
                      <a:r>
                        <a:rPr lang="en-US" sz="2400" u="none" strike="noStrike" dirty="0" smtClean="0">
                          <a:effectLst/>
                          <a:latin typeface="Avenir Book"/>
                          <a:ea typeface="Avenir Book" charset="0"/>
                          <a:cs typeface="Avenir Book"/>
                        </a:rPr>
                        <a:t>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strike="noStrike" dirty="0" smtClean="0">
                          <a:effectLst/>
                          <a:latin typeface="Avenir Book"/>
                          <a:ea typeface="Avenir Book" charset="0"/>
                          <a:cs typeface="Avenir Book"/>
                        </a:rPr>
                        <a:t>九州大学</a:t>
                      </a:r>
                      <a:endParaRPr lang="en-US" sz="2400" b="0" i="0" u="none" strike="noStrike" dirty="0" smtClean="0">
                        <a:solidFill>
                          <a:srgbClr val="000000"/>
                        </a:solidFill>
                        <a:effectLst/>
                        <a:latin typeface="Avenir Book"/>
                        <a:ea typeface="Avenir Book" charset="0"/>
                        <a:cs typeface="Avenir Book"/>
                      </a:endParaRPr>
                    </a:p>
                  </a:txBody>
                  <a:tcPr marL="7001" marR="7001" marT="8617"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24637">
                <a:tc>
                  <a:txBody>
                    <a:bodyPr/>
                    <a:lstStyle/>
                    <a:p>
                      <a:pPr algn="r" fontAlgn="b">
                        <a:lnSpc>
                          <a:spcPct val="100000"/>
                        </a:lnSpc>
                      </a:pPr>
                      <a:r>
                        <a:rPr lang="en-US" sz="2400" u="none" strike="noStrike" dirty="0">
                          <a:effectLst/>
                          <a:latin typeface="Avenir Book"/>
                          <a:ea typeface="Avenir Book" charset="0"/>
                          <a:cs typeface="Avenir Book"/>
                        </a:rPr>
                        <a:t>8</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pPr>
                      <a:r>
                        <a:rPr lang="en-US" sz="2400" u="none" strike="noStrike" dirty="0">
                          <a:effectLst/>
                          <a:latin typeface="Avenir Book"/>
                          <a:ea typeface="Avenir Book" charset="0"/>
                          <a:cs typeface="Avenir Book"/>
                        </a:rPr>
                        <a:t>Hokkaido </a:t>
                      </a:r>
                      <a:r>
                        <a:rPr lang="en-US" sz="2400" u="none" strike="noStrike" dirty="0" smtClean="0">
                          <a:effectLst/>
                          <a:latin typeface="Avenir Book"/>
                          <a:ea typeface="Avenir Book" charset="0"/>
                          <a:cs typeface="Avenir Book"/>
                        </a:rPr>
                        <a:t>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strike="noStrike" dirty="0" smtClean="0">
                          <a:effectLst/>
                          <a:latin typeface="Avenir Book"/>
                          <a:ea typeface="Avenir Book" charset="0"/>
                          <a:cs typeface="Avenir Book"/>
                        </a:rPr>
                        <a:t>北海道大学</a:t>
                      </a:r>
                      <a:endParaRPr lang="en-US" sz="2400" b="0" i="0" u="none" strike="noStrike" dirty="0" smtClean="0">
                        <a:solidFill>
                          <a:srgbClr val="000000"/>
                        </a:solidFill>
                        <a:effectLst/>
                        <a:latin typeface="Avenir Book"/>
                        <a:ea typeface="Avenir Book" charset="0"/>
                        <a:cs typeface="Avenir Book"/>
                      </a:endParaRPr>
                    </a:p>
                  </a:txBody>
                  <a:tcPr marL="7001" marR="7001" marT="8617"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24637">
                <a:tc>
                  <a:txBody>
                    <a:bodyPr/>
                    <a:lstStyle/>
                    <a:p>
                      <a:pPr algn="r" fontAlgn="b">
                        <a:lnSpc>
                          <a:spcPct val="100000"/>
                        </a:lnSpc>
                      </a:pPr>
                      <a:r>
                        <a:rPr lang="en-US" sz="2400" u="none" strike="noStrike" dirty="0">
                          <a:effectLst/>
                          <a:latin typeface="Avenir Book"/>
                          <a:ea typeface="Avenir Book" charset="0"/>
                          <a:cs typeface="Avenir Book"/>
                        </a:rPr>
                        <a:t>9</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pPr>
                      <a:r>
                        <a:rPr lang="en-US" sz="2400" u="none" strike="noStrike" dirty="0">
                          <a:effectLst/>
                          <a:latin typeface="Avenir Book"/>
                          <a:ea typeface="Avenir Book" charset="0"/>
                          <a:cs typeface="Avenir Book"/>
                        </a:rPr>
                        <a:t>University of </a:t>
                      </a:r>
                      <a:r>
                        <a:rPr lang="en-US" sz="2400" u="none" strike="noStrike" dirty="0" smtClean="0">
                          <a:effectLst/>
                          <a:latin typeface="Avenir Book"/>
                          <a:ea typeface="Avenir Book" charset="0"/>
                          <a:cs typeface="Avenir Book"/>
                        </a:rPr>
                        <a:t>Tsukuba</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strike="noStrike" dirty="0" smtClean="0">
                          <a:effectLst/>
                          <a:latin typeface="Avenir Book"/>
                          <a:ea typeface="Avenir Book" charset="0"/>
                          <a:cs typeface="Avenir Book"/>
                        </a:rPr>
                        <a:t>筑波大学</a:t>
                      </a:r>
                      <a:endParaRPr lang="en-US" sz="2400" b="0" i="0" u="none" strike="noStrike" dirty="0" smtClean="0">
                        <a:solidFill>
                          <a:srgbClr val="000000"/>
                        </a:solidFill>
                        <a:effectLst/>
                        <a:latin typeface="Avenir Book"/>
                        <a:ea typeface="Avenir Book" charset="0"/>
                        <a:cs typeface="Avenir Book"/>
                      </a:endParaRPr>
                    </a:p>
                  </a:txBody>
                  <a:tcPr marL="7001" marR="7001" marT="8617"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24637">
                <a:tc>
                  <a:txBody>
                    <a:bodyPr/>
                    <a:lstStyle/>
                    <a:p>
                      <a:pPr algn="r" fontAlgn="b">
                        <a:lnSpc>
                          <a:spcPct val="100000"/>
                        </a:lnSpc>
                      </a:pPr>
                      <a:r>
                        <a:rPr lang="en-US" sz="2400" u="none" strike="noStrike" dirty="0">
                          <a:effectLst/>
                          <a:latin typeface="Avenir Book"/>
                          <a:ea typeface="Avenir Book" charset="0"/>
                          <a:cs typeface="Avenir Book"/>
                        </a:rPr>
                        <a:t>10</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pPr>
                      <a:r>
                        <a:rPr lang="en-US" sz="2400" u="none" strike="noStrike" dirty="0" err="1">
                          <a:effectLst/>
                          <a:latin typeface="Avenir Book"/>
                          <a:ea typeface="Avenir Book" charset="0"/>
                          <a:cs typeface="Avenir Book"/>
                        </a:rPr>
                        <a:t>Waseda</a:t>
                      </a:r>
                      <a:r>
                        <a:rPr lang="en-US" sz="2400" u="none" strike="noStrike" dirty="0">
                          <a:effectLst/>
                          <a:latin typeface="Avenir Book"/>
                          <a:ea typeface="Avenir Book" charset="0"/>
                          <a:cs typeface="Avenir Book"/>
                        </a:rPr>
                        <a:t> </a:t>
                      </a:r>
                      <a:r>
                        <a:rPr lang="en-US" sz="2400" u="none" strike="noStrike" dirty="0" smtClean="0">
                          <a:effectLst/>
                          <a:latin typeface="Avenir Book"/>
                          <a:ea typeface="Avenir Book" charset="0"/>
                          <a:cs typeface="Avenir Book"/>
                        </a:rPr>
                        <a:t>University</a:t>
                      </a:r>
                      <a:endParaRPr lang="en-US" sz="2400" b="0" i="0" u="none" strike="noStrike" dirty="0">
                        <a:solidFill>
                          <a:srgbClr val="000000"/>
                        </a:solidFill>
                        <a:effectLst/>
                        <a:latin typeface="Avenir Book"/>
                        <a:ea typeface="Avenir Book" charset="0"/>
                        <a:cs typeface="Avenir Book"/>
                      </a:endParaRPr>
                    </a:p>
                  </a:txBody>
                  <a:tcPr marL="7001" marR="7001" marT="8617"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strike="noStrike" dirty="0" smtClean="0">
                          <a:effectLst/>
                          <a:latin typeface="Avenir Book"/>
                          <a:ea typeface="Avenir Book" charset="0"/>
                          <a:cs typeface="Avenir Book"/>
                        </a:rPr>
                        <a:t>早稲田大学</a:t>
                      </a:r>
                      <a:endParaRPr lang="en-US" sz="2400" b="0" i="0" u="none" strike="noStrike" dirty="0" smtClean="0">
                        <a:solidFill>
                          <a:srgbClr val="000000"/>
                        </a:solidFill>
                        <a:effectLst/>
                        <a:latin typeface="Avenir Book"/>
                        <a:ea typeface="Avenir Book" charset="0"/>
                        <a:cs typeface="Avenir Book"/>
                      </a:endParaRPr>
                    </a:p>
                  </a:txBody>
                  <a:tcPr marL="7001" marR="7001" marT="8617"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6" name="Title 15"/>
          <p:cNvSpPr>
            <a:spLocks noGrp="1"/>
          </p:cNvSpPr>
          <p:nvPr>
            <p:ph type="title"/>
          </p:nvPr>
        </p:nvSpPr>
        <p:spPr/>
        <p:txBody>
          <a:bodyPr/>
          <a:lstStyle/>
          <a:p>
            <a:r>
              <a:rPr lang="en-US" b="1" dirty="0" smtClean="0">
                <a:latin typeface="Helvetica" charset="0"/>
                <a:ea typeface="Helvetica" charset="0"/>
                <a:cs typeface="Helvetica" charset="0"/>
              </a:rPr>
              <a:t>Top 10 Japanese Universities Overall</a:t>
            </a:r>
            <a:endParaRPr lang="en-US" b="1" dirty="0">
              <a:latin typeface="Helvetica" charset="0"/>
              <a:ea typeface="Helvetica" charset="0"/>
              <a:cs typeface="Helvetica" charset="0"/>
            </a:endParaRPr>
          </a:p>
        </p:txBody>
      </p:sp>
      <p:pic>
        <p:nvPicPr>
          <p:cNvPr id="2" name="Picture 1"/>
          <p:cNvPicPr>
            <a:picLocks noChangeAspect="1"/>
          </p:cNvPicPr>
          <p:nvPr/>
        </p:nvPicPr>
        <p:blipFill>
          <a:blip r:embed="rId2"/>
          <a:stretch>
            <a:fillRect/>
          </a:stretch>
        </p:blipFill>
        <p:spPr>
          <a:xfrm>
            <a:off x="8614416" y="3076109"/>
            <a:ext cx="883666" cy="883666"/>
          </a:xfrm>
          <a:prstGeom prst="rect">
            <a:avLst/>
          </a:prstGeom>
        </p:spPr>
      </p:pic>
      <p:pic>
        <p:nvPicPr>
          <p:cNvPr id="5" name="Picture 4"/>
          <p:cNvPicPr>
            <a:picLocks noChangeAspect="1"/>
          </p:cNvPicPr>
          <p:nvPr/>
        </p:nvPicPr>
        <p:blipFill>
          <a:blip r:embed="rId3"/>
          <a:stretch>
            <a:fillRect/>
          </a:stretch>
        </p:blipFill>
        <p:spPr>
          <a:xfrm>
            <a:off x="646452" y="3616109"/>
            <a:ext cx="723900" cy="723900"/>
          </a:xfrm>
          <a:prstGeom prst="rect">
            <a:avLst/>
          </a:prstGeom>
        </p:spPr>
      </p:pic>
      <p:pic>
        <p:nvPicPr>
          <p:cNvPr id="7" name="Picture 6"/>
          <p:cNvPicPr>
            <a:picLocks noChangeAspect="1"/>
          </p:cNvPicPr>
          <p:nvPr/>
        </p:nvPicPr>
        <p:blipFill>
          <a:blip r:embed="rId4"/>
          <a:stretch>
            <a:fillRect/>
          </a:stretch>
        </p:blipFill>
        <p:spPr>
          <a:xfrm>
            <a:off x="643277" y="4448377"/>
            <a:ext cx="730250" cy="730250"/>
          </a:xfrm>
          <a:prstGeom prst="rect">
            <a:avLst/>
          </a:prstGeom>
        </p:spPr>
      </p:pic>
      <p:pic>
        <p:nvPicPr>
          <p:cNvPr id="9" name="Picture 8"/>
          <p:cNvPicPr>
            <a:picLocks noChangeAspect="1"/>
          </p:cNvPicPr>
          <p:nvPr/>
        </p:nvPicPr>
        <p:blipFill>
          <a:blip r:embed="rId5"/>
          <a:stretch>
            <a:fillRect/>
          </a:stretch>
        </p:blipFill>
        <p:spPr>
          <a:xfrm>
            <a:off x="8695061" y="4881444"/>
            <a:ext cx="722376" cy="722376"/>
          </a:xfrm>
          <a:prstGeom prst="rect">
            <a:avLst/>
          </a:prstGeom>
        </p:spPr>
      </p:pic>
      <p:pic>
        <p:nvPicPr>
          <p:cNvPr id="6" name="Picture 5"/>
          <p:cNvPicPr>
            <a:picLocks noChangeAspect="1"/>
          </p:cNvPicPr>
          <p:nvPr/>
        </p:nvPicPr>
        <p:blipFill>
          <a:blip r:embed="rId6"/>
          <a:stretch>
            <a:fillRect/>
          </a:stretch>
        </p:blipFill>
        <p:spPr>
          <a:xfrm>
            <a:off x="8694299" y="4015310"/>
            <a:ext cx="723900" cy="723900"/>
          </a:xfrm>
          <a:prstGeom prst="rect">
            <a:avLst/>
          </a:prstGeom>
        </p:spPr>
      </p:pic>
      <p:pic>
        <p:nvPicPr>
          <p:cNvPr id="11" name="Picture 10"/>
          <p:cNvPicPr>
            <a:picLocks noChangeAspect="1"/>
          </p:cNvPicPr>
          <p:nvPr/>
        </p:nvPicPr>
        <p:blipFill>
          <a:blip r:embed="rId7"/>
          <a:stretch>
            <a:fillRect/>
          </a:stretch>
        </p:blipFill>
        <p:spPr>
          <a:xfrm>
            <a:off x="8531044" y="2339176"/>
            <a:ext cx="1050411" cy="720000"/>
          </a:xfrm>
          <a:prstGeom prst="rect">
            <a:avLst/>
          </a:prstGeom>
        </p:spPr>
      </p:pic>
      <p:pic>
        <p:nvPicPr>
          <p:cNvPr id="12" name="Picture 11"/>
          <p:cNvPicPr>
            <a:picLocks noChangeAspect="1"/>
          </p:cNvPicPr>
          <p:nvPr/>
        </p:nvPicPr>
        <p:blipFill>
          <a:blip r:embed="rId8"/>
          <a:stretch>
            <a:fillRect/>
          </a:stretch>
        </p:blipFill>
        <p:spPr>
          <a:xfrm>
            <a:off x="644766" y="2794511"/>
            <a:ext cx="727273" cy="720000"/>
          </a:xfrm>
          <a:prstGeom prst="rect">
            <a:avLst/>
          </a:prstGeom>
        </p:spPr>
      </p:pic>
      <p:pic>
        <p:nvPicPr>
          <p:cNvPr id="13" name="Picture 12"/>
          <p:cNvPicPr>
            <a:picLocks noChangeAspect="1"/>
          </p:cNvPicPr>
          <p:nvPr/>
        </p:nvPicPr>
        <p:blipFill>
          <a:blip r:embed="rId9"/>
          <a:stretch>
            <a:fillRect/>
          </a:stretch>
        </p:blipFill>
        <p:spPr>
          <a:xfrm>
            <a:off x="648402" y="1892476"/>
            <a:ext cx="720000" cy="720000"/>
          </a:xfrm>
          <a:prstGeom prst="rect">
            <a:avLst/>
          </a:prstGeom>
        </p:spPr>
      </p:pic>
      <p:pic>
        <p:nvPicPr>
          <p:cNvPr id="14" name="Picture 13"/>
          <p:cNvPicPr>
            <a:picLocks noChangeAspect="1"/>
          </p:cNvPicPr>
          <p:nvPr/>
        </p:nvPicPr>
        <p:blipFill>
          <a:blip r:embed="rId10"/>
          <a:stretch>
            <a:fillRect/>
          </a:stretch>
        </p:blipFill>
        <p:spPr>
          <a:xfrm>
            <a:off x="8696249" y="1485911"/>
            <a:ext cx="720000" cy="720000"/>
          </a:xfrm>
          <a:prstGeom prst="rect">
            <a:avLst/>
          </a:prstGeom>
        </p:spPr>
      </p:pic>
      <p:pic>
        <p:nvPicPr>
          <p:cNvPr id="15" name="Picture 14"/>
          <p:cNvPicPr>
            <a:picLocks noChangeAspect="1"/>
          </p:cNvPicPr>
          <p:nvPr/>
        </p:nvPicPr>
        <p:blipFill>
          <a:blip r:embed="rId11"/>
          <a:stretch>
            <a:fillRect/>
          </a:stretch>
        </p:blipFill>
        <p:spPr>
          <a:xfrm>
            <a:off x="648402" y="1075112"/>
            <a:ext cx="720000" cy="720000"/>
          </a:xfrm>
          <a:prstGeom prst="rect">
            <a:avLst/>
          </a:prstGeom>
        </p:spPr>
      </p:pic>
    </p:spTree>
    <p:extLst>
      <p:ext uri="{BB962C8B-B14F-4D97-AF65-F5344CB8AC3E}">
        <p14:creationId xmlns:p14="http://schemas.microsoft.com/office/powerpoint/2010/main" val="38404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3" y="1536172"/>
            <a:ext cx="2626122" cy="50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03" y="5362793"/>
            <a:ext cx="2396753" cy="6885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52" y="1976442"/>
            <a:ext cx="2575560" cy="3708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0054" y="5267868"/>
            <a:ext cx="762996" cy="309985"/>
          </a:xfrm>
          <a:prstGeom prst="rect">
            <a:avLst/>
          </a:prstGeom>
        </p:spPr>
      </p:pic>
      <p:sp>
        <p:nvSpPr>
          <p:cNvPr id="2" name="Title 1"/>
          <p:cNvSpPr>
            <a:spLocks noGrp="1"/>
          </p:cNvSpPr>
          <p:nvPr>
            <p:ph type="title"/>
          </p:nvPr>
        </p:nvSpPr>
        <p:spPr/>
        <p:txBody>
          <a:bodyPr/>
          <a:lstStyle/>
          <a:p>
            <a:r>
              <a:rPr lang="en-US" b="1" dirty="0" smtClean="0">
                <a:latin typeface="Helvetica" charset="0"/>
                <a:ea typeface="Helvetica" charset="0"/>
                <a:cs typeface="Helvetica" charset="0"/>
              </a:rPr>
              <a:t>Exploring Environment</a:t>
            </a:r>
            <a:endParaRPr lang="en-US" b="1" dirty="0">
              <a:latin typeface="Helvetica" charset="0"/>
              <a:ea typeface="Helvetica" charset="0"/>
              <a:cs typeface="Helvetica" charset="0"/>
            </a:endParaRPr>
          </a:p>
        </p:txBody>
      </p:sp>
      <p:pic>
        <p:nvPicPr>
          <p:cNvPr id="11" name="Picture 10" descr="JURM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152" y="207911"/>
            <a:ext cx="7282226" cy="5958684"/>
          </a:xfrm>
          <a:prstGeom prst="rect">
            <a:avLst/>
          </a:prstGeom>
        </p:spPr>
      </p:pic>
    </p:spTree>
    <p:extLst>
      <p:ext uri="{BB962C8B-B14F-4D97-AF65-F5344CB8AC3E}">
        <p14:creationId xmlns:p14="http://schemas.microsoft.com/office/powerpoint/2010/main" val="210181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0" dirty="0" smtClean="0"/>
              <a:t>Consultation: </a:t>
            </a:r>
            <a:r>
              <a:rPr lang="en-US" dirty="0" smtClean="0"/>
              <a:t>European Teaching </a:t>
            </a:r>
            <a:endParaRPr lang="en-US" dirty="0"/>
          </a:p>
        </p:txBody>
      </p:sp>
    </p:spTree>
    <p:extLst>
      <p:ext uri="{BB962C8B-B14F-4D97-AF65-F5344CB8AC3E}">
        <p14:creationId xmlns:p14="http://schemas.microsoft.com/office/powerpoint/2010/main" val="286631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6568" y="277223"/>
            <a:ext cx="7190365" cy="509586"/>
          </a:xfrm>
        </p:spPr>
        <p:txBody>
          <a:bodyPr/>
          <a:lstStyle/>
          <a:p>
            <a:r>
              <a:rPr lang="en-US" sz="2400" dirty="0" smtClean="0"/>
              <a:t>Where is Europe? Who should be included?</a:t>
            </a:r>
            <a:endParaRPr lang="en-US" sz="2400" dirty="0"/>
          </a:p>
        </p:txBody>
      </p:sp>
      <p:sp>
        <p:nvSpPr>
          <p:cNvPr id="3" name="Text Placeholder 2"/>
          <p:cNvSpPr>
            <a:spLocks noGrp="1"/>
          </p:cNvSpPr>
          <p:nvPr>
            <p:ph type="body" sz="quarter" idx="11"/>
          </p:nvPr>
        </p:nvSpPr>
        <p:spPr/>
        <p:txBody>
          <a:bodyPr/>
          <a:lstStyle/>
          <a:p>
            <a:pPr marL="171450" indent="-171450">
              <a:buFont typeface="Arial"/>
              <a:buChar char="•"/>
            </a:pPr>
            <a:r>
              <a:rPr lang="en-GB" sz="2000" dirty="0" smtClean="0"/>
              <a:t>Full </a:t>
            </a:r>
            <a:r>
              <a:rPr lang="en-GB" sz="2000" dirty="0"/>
              <a:t>member of EHEA + classified as 'developed economy' based on UN country </a:t>
            </a:r>
            <a:r>
              <a:rPr lang="en-GB" sz="2000" dirty="0" smtClean="0"/>
              <a:t>classification</a:t>
            </a:r>
          </a:p>
          <a:p>
            <a:pPr marL="171450" indent="-171450">
              <a:buFont typeface="Arial"/>
              <a:buChar char="•"/>
            </a:pPr>
            <a:endParaRPr lang="en-GB" sz="2000" dirty="0"/>
          </a:p>
          <a:p>
            <a:pPr marL="171450" indent="-171450">
              <a:buFont typeface="Arial"/>
              <a:buChar char="•"/>
            </a:pPr>
            <a:r>
              <a:rPr lang="en-GB" sz="2000" dirty="0"/>
              <a:t>OECD </a:t>
            </a:r>
            <a:r>
              <a:rPr lang="en-GB" sz="2000" dirty="0" smtClean="0"/>
              <a:t>country</a:t>
            </a:r>
          </a:p>
          <a:p>
            <a:pPr marL="171450" indent="-171450">
              <a:buFont typeface="Arial"/>
              <a:buChar char="•"/>
            </a:pPr>
            <a:endParaRPr lang="en-GB" sz="2000" dirty="0"/>
          </a:p>
          <a:p>
            <a:pPr marL="171450" indent="-171450">
              <a:buFont typeface="Arial"/>
              <a:buChar char="•"/>
            </a:pPr>
            <a:r>
              <a:rPr lang="en-GB" sz="2000" dirty="0"/>
              <a:t>Student Survey feasibility / easiness to conduct </a:t>
            </a:r>
            <a:r>
              <a:rPr lang="en-GB" sz="2000" dirty="0" smtClean="0"/>
              <a:t>survey</a:t>
            </a:r>
          </a:p>
          <a:p>
            <a:pPr marL="171450" indent="-171450">
              <a:buFont typeface="Arial"/>
              <a:buChar char="•"/>
            </a:pPr>
            <a:endParaRPr lang="en-GB" sz="2000" dirty="0"/>
          </a:p>
          <a:p>
            <a:pPr marL="171450" indent="-171450">
              <a:buFont typeface="Arial"/>
              <a:buChar char="•"/>
            </a:pPr>
            <a:r>
              <a:rPr lang="en-GB" sz="2000" dirty="0"/>
              <a:t>Geography + contiguity</a:t>
            </a:r>
          </a:p>
          <a:p>
            <a:pPr>
              <a:lnSpc>
                <a:spcPct val="100000"/>
              </a:lnSpc>
              <a:spcAft>
                <a:spcPts val="0"/>
              </a:spcAft>
            </a:pPr>
            <a:endParaRPr lang="en-GB" sz="2000" dirty="0" smtClean="0"/>
          </a:p>
        </p:txBody>
      </p:sp>
    </p:spTree>
    <p:extLst>
      <p:ext uri="{BB962C8B-B14F-4D97-AF65-F5344CB8AC3E}">
        <p14:creationId xmlns:p14="http://schemas.microsoft.com/office/powerpoint/2010/main" val="59565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2400" i="1" dirty="0" smtClean="0"/>
              <a:t>THE</a:t>
            </a:r>
            <a:r>
              <a:rPr lang="en-GB" sz="2400" dirty="0" smtClean="0"/>
              <a:t> coverage</a:t>
            </a:r>
            <a:endParaRPr lang="en-US" sz="2400" dirty="0"/>
          </a:p>
        </p:txBody>
      </p:sp>
      <p:grpSp>
        <p:nvGrpSpPr>
          <p:cNvPr id="5" name="Group 4"/>
          <p:cNvGrpSpPr/>
          <p:nvPr/>
        </p:nvGrpSpPr>
        <p:grpSpPr>
          <a:xfrm>
            <a:off x="864809" y="1951064"/>
            <a:ext cx="8176383" cy="4080000"/>
            <a:chOff x="87084" y="1409208"/>
            <a:chExt cx="8176383" cy="4080000"/>
          </a:xfrm>
        </p:grpSpPr>
        <p:pic>
          <p:nvPicPr>
            <p:cNvPr id="4" name="Picture 3"/>
            <p:cNvPicPr>
              <a:picLocks noChangeAspect="1"/>
            </p:cNvPicPr>
            <p:nvPr/>
          </p:nvPicPr>
          <p:blipFill rotWithShape="1">
            <a:blip r:embed="rId3"/>
            <a:srcRect r="48347"/>
            <a:stretch/>
          </p:blipFill>
          <p:spPr>
            <a:xfrm>
              <a:off x="87084" y="1409208"/>
              <a:ext cx="5026784" cy="4080000"/>
            </a:xfrm>
            <a:prstGeom prst="rect">
              <a:avLst/>
            </a:prstGeom>
          </p:spPr>
        </p:pic>
        <p:pic>
          <p:nvPicPr>
            <p:cNvPr id="6" name="Picture 5"/>
            <p:cNvPicPr>
              <a:picLocks noChangeAspect="1"/>
            </p:cNvPicPr>
            <p:nvPr/>
          </p:nvPicPr>
          <p:blipFill rotWithShape="1">
            <a:blip r:embed="rId3"/>
            <a:srcRect l="67660"/>
            <a:stretch/>
          </p:blipFill>
          <p:spPr>
            <a:xfrm>
              <a:off x="5116283" y="1409208"/>
              <a:ext cx="3147184" cy="4080000"/>
            </a:xfrm>
            <a:prstGeom prst="rect">
              <a:avLst/>
            </a:prstGeom>
          </p:spPr>
        </p:pic>
      </p:grpSp>
    </p:spTree>
    <p:extLst>
      <p:ext uri="{BB962C8B-B14F-4D97-AF65-F5344CB8AC3E}">
        <p14:creationId xmlns:p14="http://schemas.microsoft.com/office/powerpoint/2010/main" val="333886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2096885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smtClean="0"/>
              <a:t>Probable coverage</a:t>
            </a:r>
          </a:p>
          <a:p>
            <a:endParaRPr lang="en-GB" dirty="0"/>
          </a:p>
          <a:p>
            <a:endParaRPr lang="en-GB" dirty="0"/>
          </a:p>
          <a:p>
            <a:endParaRPr lang="en-GB" dirty="0" smtClean="0"/>
          </a:p>
          <a:p>
            <a:endParaRPr lang="en-GB" dirty="0"/>
          </a:p>
        </p:txBody>
      </p:sp>
      <p:sp>
        <p:nvSpPr>
          <p:cNvPr id="2" name="Text Placeholder 1"/>
          <p:cNvSpPr>
            <a:spLocks noGrp="1"/>
          </p:cNvSpPr>
          <p:nvPr>
            <p:ph type="body" sz="quarter" idx="11"/>
          </p:nvPr>
        </p:nvSpPr>
        <p:spPr/>
        <p:txBody>
          <a:bodyPr/>
          <a:lstStyle/>
          <a:p>
            <a:endParaRPr lang="en-US" dirty="0"/>
          </a:p>
        </p:txBody>
      </p:sp>
      <p:sp>
        <p:nvSpPr>
          <p:cNvPr id="9" name="Text Placeholder 2"/>
          <p:cNvSpPr txBox="1">
            <a:spLocks/>
          </p:cNvSpPr>
          <p:nvPr/>
        </p:nvSpPr>
        <p:spPr>
          <a:xfrm>
            <a:off x="677510" y="3257323"/>
            <a:ext cx="2371480" cy="3576912"/>
          </a:xfrm>
          <a:prstGeom prst="rect">
            <a:avLst/>
          </a:prstGeom>
          <a:noFill/>
          <a:ln>
            <a:noFill/>
          </a:ln>
        </p:spPr>
        <p:txBody>
          <a:bodyPr lIns="107269" tIns="107269" rIns="107269" bIns="107269"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4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9pPr>
          </a:lstStyle>
          <a:p>
            <a:pPr>
              <a:lnSpc>
                <a:spcPct val="100000"/>
              </a:lnSpc>
              <a:spcAft>
                <a:spcPts val="0"/>
              </a:spcAft>
            </a:pPr>
            <a:endParaRPr lang="en-GB" dirty="0">
              <a:solidFill>
                <a:schemeClr val="bg1">
                  <a:lumMod val="65000"/>
                </a:schemeClr>
              </a:solidFill>
            </a:endParaRPr>
          </a:p>
        </p:txBody>
      </p:sp>
      <p:pic>
        <p:nvPicPr>
          <p:cNvPr id="4" name="Picture 3"/>
          <p:cNvPicPr>
            <a:picLocks noChangeAspect="1"/>
          </p:cNvPicPr>
          <p:nvPr/>
        </p:nvPicPr>
        <p:blipFill>
          <a:blip r:embed="rId3"/>
          <a:stretch>
            <a:fillRect/>
          </a:stretch>
        </p:blipFill>
        <p:spPr>
          <a:xfrm>
            <a:off x="2712690" y="1057884"/>
            <a:ext cx="4480621" cy="5321651"/>
          </a:xfrm>
          <a:prstGeom prst="rect">
            <a:avLst/>
          </a:prstGeom>
        </p:spPr>
      </p:pic>
      <p:sp>
        <p:nvSpPr>
          <p:cNvPr id="10" name="Text Placeholder 2"/>
          <p:cNvSpPr txBox="1">
            <a:spLocks/>
          </p:cNvSpPr>
          <p:nvPr/>
        </p:nvSpPr>
        <p:spPr>
          <a:xfrm>
            <a:off x="784761" y="3184339"/>
            <a:ext cx="1276225" cy="3576912"/>
          </a:xfrm>
          <a:prstGeom prst="rect">
            <a:avLst/>
          </a:prstGeom>
          <a:noFill/>
          <a:ln>
            <a:noFill/>
          </a:ln>
        </p:spPr>
        <p:txBody>
          <a:bodyPr lIns="107269" tIns="107269" rIns="107269" bIns="107269"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4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None/>
              <a:defRPr sz="1200" b="0" i="0" u="none" strike="noStrike" cap="none">
                <a:solidFill>
                  <a:schemeClr val="dk2"/>
                </a:solidFill>
                <a:latin typeface="Arial"/>
                <a:ea typeface="Arial"/>
                <a:cs typeface="Arial"/>
                <a:sym typeface="Arial"/>
              </a:defRPr>
            </a:lvl9pPr>
          </a:lstStyle>
          <a:p>
            <a:pPr>
              <a:lnSpc>
                <a:spcPct val="100000"/>
              </a:lnSpc>
              <a:spcAft>
                <a:spcPts val="0"/>
              </a:spcAft>
            </a:pPr>
            <a:endParaRPr lang="en-GB" dirty="0"/>
          </a:p>
        </p:txBody>
      </p:sp>
    </p:spTree>
    <p:extLst>
      <p:ext uri="{BB962C8B-B14F-4D97-AF65-F5344CB8AC3E}">
        <p14:creationId xmlns:p14="http://schemas.microsoft.com/office/powerpoint/2010/main" val="29421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smtClean="0">
                <a:latin typeface="Helvetica" panose="020B0604020202020204" pitchFamily="34" charset="0"/>
                <a:cs typeface="Helvetica" panose="020B0604020202020204" pitchFamily="34" charset="0"/>
              </a:rPr>
              <a:t>Surveying European Universities</a:t>
            </a:r>
            <a:endParaRPr lang="en-US" sz="2400" dirty="0"/>
          </a:p>
        </p:txBody>
      </p:sp>
      <p:graphicFrame>
        <p:nvGraphicFramePr>
          <p:cNvPr id="4" name="Chart 3"/>
          <p:cNvGraphicFramePr>
            <a:graphicFrameLocks/>
          </p:cNvGraphicFramePr>
          <p:nvPr>
            <p:extLst>
              <p:ext uri="{D42A27DB-BD31-4B8C-83A1-F6EECF244321}">
                <p14:modId xmlns:p14="http://schemas.microsoft.com/office/powerpoint/2010/main" val="293438383"/>
              </p:ext>
            </p:extLst>
          </p:nvPr>
        </p:nvGraphicFramePr>
        <p:xfrm>
          <a:off x="4243177" y="1560008"/>
          <a:ext cx="5208379" cy="43497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282621769"/>
              </p:ext>
            </p:extLst>
          </p:nvPr>
        </p:nvGraphicFramePr>
        <p:xfrm>
          <a:off x="202406" y="1102809"/>
          <a:ext cx="4251061" cy="39158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2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latin typeface="Helvetica" panose="020B0604020202020204" pitchFamily="34" charset="0"/>
                <a:cs typeface="Helvetica" panose="020B0604020202020204" pitchFamily="34" charset="0"/>
              </a:rPr>
              <a:t>Data </a:t>
            </a:r>
            <a:r>
              <a:rPr lang="en-GB" sz="2400" dirty="0" smtClean="0">
                <a:latin typeface="Helvetica" panose="020B0604020202020204" pitchFamily="34" charset="0"/>
                <a:cs typeface="Helvetica" panose="020B0604020202020204" pitchFamily="34" charset="0"/>
              </a:rPr>
              <a:t>availability</a:t>
            </a:r>
            <a:endParaRPr lang="en-US" sz="2400" dirty="0"/>
          </a:p>
        </p:txBody>
      </p:sp>
      <p:graphicFrame>
        <p:nvGraphicFramePr>
          <p:cNvPr id="7" name="Chart 6"/>
          <p:cNvGraphicFramePr>
            <a:graphicFrameLocks/>
          </p:cNvGraphicFramePr>
          <p:nvPr>
            <p:extLst>
              <p:ext uri="{D42A27DB-BD31-4B8C-83A1-F6EECF244321}">
                <p14:modId xmlns:p14="http://schemas.microsoft.com/office/powerpoint/2010/main" val="4134389324"/>
              </p:ext>
            </p:extLst>
          </p:nvPr>
        </p:nvGraphicFramePr>
        <p:xfrm>
          <a:off x="1364721" y="1197999"/>
          <a:ext cx="7161213" cy="5626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616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a:t>Methodology v.0.2</a:t>
            </a:r>
          </a:p>
        </p:txBody>
      </p:sp>
      <p:grpSp>
        <p:nvGrpSpPr>
          <p:cNvPr id="5" name="Group 4"/>
          <p:cNvGrpSpPr/>
          <p:nvPr/>
        </p:nvGrpSpPr>
        <p:grpSpPr>
          <a:xfrm>
            <a:off x="2778680" y="1490545"/>
            <a:ext cx="2084388" cy="4477863"/>
            <a:chOff x="2539815" y="1422813"/>
            <a:chExt cx="2084388" cy="4477863"/>
          </a:xfrm>
        </p:grpSpPr>
        <p:sp>
          <p:nvSpPr>
            <p:cNvPr id="11" name="Rounded Rectangle 10"/>
            <p:cNvSpPr/>
            <p:nvPr/>
          </p:nvSpPr>
          <p:spPr>
            <a:xfrm>
              <a:off x="2539815" y="1422813"/>
              <a:ext cx="2084388" cy="482611"/>
            </a:xfrm>
            <a:prstGeom prst="roundRect">
              <a:avLst>
                <a:gd name="adj" fmla="val 17996"/>
              </a:avLst>
            </a:prstGeom>
            <a:solidFill>
              <a:schemeClr val="tx2"/>
            </a:solidFill>
            <a:ln w="25400" cap="flat" cmpd="sng" algn="ctr">
              <a:solidFill>
                <a:schemeClr val="tx2"/>
              </a:solidFill>
              <a:prstDash val="solid"/>
            </a:ln>
            <a:effectLst/>
          </p:spPr>
          <p:txBody>
            <a:bodyPr lIns="107287" tIns="53643" rIns="107287" bIns="53643" rtlCol="0" anchor="ctr"/>
            <a:lstStyle/>
            <a:p>
              <a:pPr defTabSz="804649">
                <a:defRPr/>
              </a:pPr>
              <a:r>
                <a:rPr lang="en-US" sz="1900" b="1" dirty="0">
                  <a:solidFill>
                    <a:srgbClr val="FFFFFF"/>
                  </a:solidFill>
                </a:rPr>
                <a:t>ENGAGEMENT</a:t>
              </a:r>
            </a:p>
          </p:txBody>
        </p:sp>
        <p:sp>
          <p:nvSpPr>
            <p:cNvPr id="12" name="Rounded Rectangle 11"/>
            <p:cNvSpPr/>
            <p:nvPr/>
          </p:nvSpPr>
          <p:spPr>
            <a:xfrm>
              <a:off x="2539815" y="2051201"/>
              <a:ext cx="2084388" cy="3849475"/>
            </a:xfrm>
            <a:prstGeom prst="roundRect">
              <a:avLst>
                <a:gd name="adj" fmla="val 5176"/>
              </a:avLst>
            </a:prstGeom>
            <a:solidFill>
              <a:schemeClr val="bg1">
                <a:lumMod val="65000"/>
              </a:schemeClr>
            </a:solidFill>
            <a:ln>
              <a:noFill/>
            </a:ln>
          </p:spPr>
          <p:style>
            <a:lnRef idx="3">
              <a:schemeClr val="lt1"/>
            </a:lnRef>
            <a:fillRef idx="1">
              <a:schemeClr val="accent1"/>
            </a:fillRef>
            <a:effectRef idx="1">
              <a:schemeClr val="accent1"/>
            </a:effectRef>
            <a:fontRef idx="minor">
              <a:schemeClr val="lt1"/>
            </a:fontRef>
          </p:style>
          <p:txBody>
            <a:bodyPr lIns="107287" tIns="53643" rIns="107287" bIns="53643" rtlCol="0" anchor="b" anchorCtr="0"/>
            <a:lstStyle/>
            <a:p>
              <a:pPr marL="100581" indent="-100581" defTabSz="804649">
                <a:buFont typeface="Arial" panose="020B0604020202020204" pitchFamily="34" charset="0"/>
                <a:buChar char="•"/>
              </a:pPr>
              <a:r>
                <a:rPr lang="en-US" sz="1300" dirty="0">
                  <a:solidFill>
                    <a:prstClr val="white"/>
                  </a:solidFill>
                </a:rPr>
                <a:t>Student recommendation</a:t>
              </a:r>
            </a:p>
            <a:p>
              <a:pPr defTabSz="804649"/>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Student engagement</a:t>
              </a:r>
            </a:p>
            <a:p>
              <a:pPr defTabSz="804649"/>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Student career preparation</a:t>
              </a:r>
            </a:p>
            <a:p>
              <a:pPr defTabSz="804649"/>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Interaction with teachers and students</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defTabSz="804649"/>
              <a:endParaRPr lang="en-US" sz="1300" dirty="0">
                <a:solidFill>
                  <a:prstClr val="white"/>
                </a:solidFill>
              </a:endParaRPr>
            </a:p>
          </p:txBody>
        </p:sp>
      </p:grpSp>
      <p:grpSp>
        <p:nvGrpSpPr>
          <p:cNvPr id="7" name="Group 6"/>
          <p:cNvGrpSpPr/>
          <p:nvPr/>
        </p:nvGrpSpPr>
        <p:grpSpPr>
          <a:xfrm>
            <a:off x="7353596" y="1490545"/>
            <a:ext cx="2084388" cy="4484585"/>
            <a:chOff x="7133467" y="1422813"/>
            <a:chExt cx="2084388" cy="4484585"/>
          </a:xfrm>
        </p:grpSpPr>
        <p:sp>
          <p:nvSpPr>
            <p:cNvPr id="20" name="Rounded Rectangle 19"/>
            <p:cNvSpPr/>
            <p:nvPr/>
          </p:nvSpPr>
          <p:spPr>
            <a:xfrm>
              <a:off x="7133467" y="2051201"/>
              <a:ext cx="2084388" cy="3856197"/>
            </a:xfrm>
            <a:prstGeom prst="roundRect">
              <a:avLst>
                <a:gd name="adj" fmla="val 5176"/>
              </a:avLst>
            </a:prstGeom>
            <a:solidFill>
              <a:schemeClr val="bg1">
                <a:lumMod val="65000"/>
              </a:schemeClr>
            </a:solidFill>
            <a:ln>
              <a:noFill/>
            </a:ln>
          </p:spPr>
          <p:style>
            <a:lnRef idx="3">
              <a:schemeClr val="lt1"/>
            </a:lnRef>
            <a:fillRef idx="1">
              <a:schemeClr val="accent1"/>
            </a:fillRef>
            <a:effectRef idx="1">
              <a:schemeClr val="accent1"/>
            </a:effectRef>
            <a:fontRef idx="minor">
              <a:schemeClr val="lt1"/>
            </a:fontRef>
          </p:style>
          <p:txBody>
            <a:bodyPr lIns="107287" tIns="53643" rIns="107287" bIns="53643" rtlCol="0" anchor="b" anchorCtr="0"/>
            <a:lstStyle/>
            <a:p>
              <a:pPr marL="100581" indent="-100581" defTabSz="804649">
                <a:buFont typeface="Arial" panose="020B0604020202020204" pitchFamily="34" charset="0"/>
                <a:buChar char="•"/>
              </a:pPr>
              <a:r>
                <a:rPr lang="en-US" sz="1300" dirty="0">
                  <a:solidFill>
                    <a:prstClr val="white"/>
                  </a:solidFill>
                </a:rPr>
                <a:t>Proportion of international students</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Proportion of international academic staff</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Proportion of senior female academic staff</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Proportion of female students</a:t>
              </a:r>
            </a:p>
            <a:p>
              <a:pPr defTabSz="804649"/>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defTabSz="804649"/>
              <a:endParaRPr lang="en-US" sz="1300" dirty="0">
                <a:solidFill>
                  <a:prstClr val="white"/>
                </a:solidFill>
              </a:endParaRPr>
            </a:p>
          </p:txBody>
        </p:sp>
        <p:sp>
          <p:nvSpPr>
            <p:cNvPr id="22" name="Rounded Rectangle 21"/>
            <p:cNvSpPr/>
            <p:nvPr/>
          </p:nvSpPr>
          <p:spPr>
            <a:xfrm>
              <a:off x="7133467" y="1422813"/>
              <a:ext cx="2084388" cy="495311"/>
            </a:xfrm>
            <a:prstGeom prst="roundRect">
              <a:avLst>
                <a:gd name="adj" fmla="val 17996"/>
              </a:avLst>
            </a:prstGeom>
            <a:solidFill>
              <a:schemeClr val="tx2"/>
            </a:solidFill>
            <a:ln w="25400" cap="flat" cmpd="sng" algn="ctr">
              <a:solidFill>
                <a:schemeClr val="tx2"/>
              </a:solidFill>
              <a:prstDash val="solid"/>
            </a:ln>
            <a:effectLst/>
          </p:spPr>
          <p:txBody>
            <a:bodyPr lIns="107287" tIns="53643" rIns="107287" bIns="53643" rtlCol="0" anchor="ctr"/>
            <a:lstStyle/>
            <a:p>
              <a:pPr defTabSz="804649">
                <a:defRPr/>
              </a:pPr>
              <a:r>
                <a:rPr lang="en-US" sz="1900" b="1" dirty="0">
                  <a:solidFill>
                    <a:srgbClr val="FFFFFF"/>
                  </a:solidFill>
                </a:rPr>
                <a:t>ENVIRONMENT</a:t>
              </a:r>
            </a:p>
          </p:txBody>
        </p:sp>
      </p:grpSp>
      <p:grpSp>
        <p:nvGrpSpPr>
          <p:cNvPr id="6" name="Group 5"/>
          <p:cNvGrpSpPr/>
          <p:nvPr/>
        </p:nvGrpSpPr>
        <p:grpSpPr>
          <a:xfrm>
            <a:off x="5066138" y="1490545"/>
            <a:ext cx="2084388" cy="4471464"/>
            <a:chOff x="4808537" y="1422813"/>
            <a:chExt cx="2084388" cy="4471464"/>
          </a:xfrm>
        </p:grpSpPr>
        <p:sp>
          <p:nvSpPr>
            <p:cNvPr id="18" name="Rounded Rectangle 17"/>
            <p:cNvSpPr/>
            <p:nvPr/>
          </p:nvSpPr>
          <p:spPr>
            <a:xfrm>
              <a:off x="4808537" y="2051201"/>
              <a:ext cx="2084388" cy="3843076"/>
            </a:xfrm>
            <a:prstGeom prst="roundRect">
              <a:avLst>
                <a:gd name="adj" fmla="val 5176"/>
              </a:avLst>
            </a:prstGeom>
            <a:solidFill>
              <a:schemeClr val="bg1">
                <a:lumMod val="65000"/>
              </a:schemeClr>
            </a:solidFill>
            <a:ln>
              <a:noFill/>
            </a:ln>
          </p:spPr>
          <p:style>
            <a:lnRef idx="3">
              <a:schemeClr val="lt1"/>
            </a:lnRef>
            <a:fillRef idx="1">
              <a:schemeClr val="accent1"/>
            </a:fillRef>
            <a:effectRef idx="1">
              <a:schemeClr val="accent1"/>
            </a:effectRef>
            <a:fontRef idx="minor">
              <a:schemeClr val="lt1"/>
            </a:fontRef>
          </p:style>
          <p:txBody>
            <a:bodyPr lIns="107287" tIns="53643" rIns="107287" bIns="53643" rtlCol="0" anchor="b" anchorCtr="0"/>
            <a:lstStyle/>
            <a:p>
              <a:pPr marL="100581" indent="-100581" defTabSz="804649">
                <a:buFont typeface="Arial" panose="020B0604020202020204" pitchFamily="34" charset="0"/>
                <a:buChar char="•"/>
              </a:pPr>
              <a:r>
                <a:rPr lang="en-US" sz="1300" dirty="0">
                  <a:solidFill>
                    <a:prstClr val="white"/>
                  </a:solidFill>
                </a:rPr>
                <a:t>Academic reputation</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schemeClr val="bg1"/>
                  </a:solidFill>
                </a:rPr>
                <a:t>Bachelor student internships</a:t>
              </a:r>
            </a:p>
            <a:p>
              <a:pPr marL="100581" indent="-100581" defTabSz="804649">
                <a:buFont typeface="Arial" panose="020B0604020202020204" pitchFamily="34" charset="0"/>
                <a:buChar char="•"/>
              </a:pPr>
              <a:endParaRPr lang="en-US" sz="1300" dirty="0">
                <a:solidFill>
                  <a:schemeClr val="bg1"/>
                </a:solidFill>
              </a:endParaRPr>
            </a:p>
            <a:p>
              <a:pPr marL="100581" indent="-100581" defTabSz="804649">
                <a:buFont typeface="Arial" panose="020B0604020202020204" pitchFamily="34" charset="0"/>
                <a:buChar char="•"/>
              </a:pPr>
              <a:r>
                <a:rPr lang="en-US" sz="1300" dirty="0" smtClean="0">
                  <a:solidFill>
                    <a:schemeClr val="bg1"/>
                  </a:solidFill>
                </a:rPr>
                <a:t>Continuing study</a:t>
              </a:r>
              <a:endParaRPr lang="en-US" sz="1300" dirty="0">
                <a:solidFill>
                  <a:schemeClr val="bg1"/>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defTabSz="804649"/>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defTabSz="804649"/>
              <a:endParaRPr lang="en-US" sz="1300" dirty="0">
                <a:solidFill>
                  <a:prstClr val="white"/>
                </a:solidFill>
              </a:endParaRPr>
            </a:p>
          </p:txBody>
        </p:sp>
        <p:sp>
          <p:nvSpPr>
            <p:cNvPr id="23" name="Rounded Rectangle 22"/>
            <p:cNvSpPr/>
            <p:nvPr/>
          </p:nvSpPr>
          <p:spPr>
            <a:xfrm>
              <a:off x="4808537" y="1422813"/>
              <a:ext cx="2084388" cy="495311"/>
            </a:xfrm>
            <a:prstGeom prst="roundRect">
              <a:avLst>
                <a:gd name="adj" fmla="val 17996"/>
              </a:avLst>
            </a:prstGeom>
            <a:solidFill>
              <a:schemeClr val="tx2"/>
            </a:solidFill>
            <a:ln w="25400" cap="flat" cmpd="sng" algn="ctr">
              <a:solidFill>
                <a:schemeClr val="tx2"/>
              </a:solidFill>
              <a:prstDash val="solid"/>
            </a:ln>
            <a:effectLst/>
          </p:spPr>
          <p:txBody>
            <a:bodyPr lIns="107287" tIns="53643" rIns="107287" bIns="53643" rtlCol="0" anchor="ctr"/>
            <a:lstStyle/>
            <a:p>
              <a:pPr defTabSz="804649">
                <a:defRPr/>
              </a:pPr>
              <a:r>
                <a:rPr lang="en-US" sz="1900" b="1" dirty="0">
                  <a:solidFill>
                    <a:srgbClr val="FFFFFF"/>
                  </a:solidFill>
                </a:rPr>
                <a:t>OUTCOMES</a:t>
              </a:r>
            </a:p>
          </p:txBody>
        </p:sp>
      </p:grpSp>
      <p:grpSp>
        <p:nvGrpSpPr>
          <p:cNvPr id="4" name="Group 3"/>
          <p:cNvGrpSpPr/>
          <p:nvPr/>
        </p:nvGrpSpPr>
        <p:grpSpPr>
          <a:xfrm>
            <a:off x="491222" y="1490545"/>
            <a:ext cx="2084388" cy="4476788"/>
            <a:chOff x="271093" y="1422813"/>
            <a:chExt cx="2084388" cy="4476788"/>
          </a:xfrm>
        </p:grpSpPr>
        <p:sp>
          <p:nvSpPr>
            <p:cNvPr id="26" name="Rounded Rectangle 25"/>
            <p:cNvSpPr/>
            <p:nvPr/>
          </p:nvSpPr>
          <p:spPr>
            <a:xfrm>
              <a:off x="271093" y="2051201"/>
              <a:ext cx="2084388" cy="3848400"/>
            </a:xfrm>
            <a:prstGeom prst="roundRect">
              <a:avLst>
                <a:gd name="adj" fmla="val 5176"/>
              </a:avLst>
            </a:prstGeom>
            <a:solidFill>
              <a:schemeClr val="bg1">
                <a:lumMod val="65000"/>
              </a:schemeClr>
            </a:solidFill>
            <a:ln>
              <a:noFill/>
            </a:ln>
          </p:spPr>
          <p:style>
            <a:lnRef idx="3">
              <a:schemeClr val="lt1"/>
            </a:lnRef>
            <a:fillRef idx="1">
              <a:schemeClr val="accent1"/>
            </a:fillRef>
            <a:effectRef idx="1">
              <a:schemeClr val="accent1"/>
            </a:effectRef>
            <a:fontRef idx="minor">
              <a:schemeClr val="lt1"/>
            </a:fontRef>
          </p:style>
          <p:txBody>
            <a:bodyPr lIns="107287" tIns="53643" rIns="107287" bIns="53643" rtlCol="0" anchor="b" anchorCtr="0"/>
            <a:lstStyle/>
            <a:p>
              <a:pPr marL="100581" indent="-100581" defTabSz="804649">
                <a:buFont typeface="Arial" panose="020B0604020202020204" pitchFamily="34" charset="0"/>
                <a:buChar char="•"/>
              </a:pPr>
              <a:r>
                <a:rPr lang="en-US" sz="1300" dirty="0">
                  <a:solidFill>
                    <a:prstClr val="white"/>
                  </a:solidFill>
                </a:rPr>
                <a:t>Staff to student ratio</a:t>
              </a:r>
            </a:p>
            <a:p>
              <a:pPr defTabSz="804649"/>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Papers to academic staff</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Finance per student</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r>
                <a:rPr lang="en-US" sz="1300" dirty="0">
                  <a:solidFill>
                    <a:prstClr val="white"/>
                  </a:solidFill>
                </a:rPr>
                <a:t>Quality of services available to students</a:t>
              </a: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marL="100581" indent="-100581" defTabSz="804649">
                <a:buFont typeface="Arial" panose="020B0604020202020204" pitchFamily="34" charset="0"/>
                <a:buChar char="•"/>
              </a:pPr>
              <a:endParaRPr lang="en-US" sz="1300" dirty="0">
                <a:solidFill>
                  <a:prstClr val="white"/>
                </a:solidFill>
              </a:endParaRPr>
            </a:p>
            <a:p>
              <a:pPr defTabSz="804649"/>
              <a:endParaRPr lang="en-US" sz="1300" dirty="0">
                <a:solidFill>
                  <a:prstClr val="white"/>
                </a:solidFill>
              </a:endParaRPr>
            </a:p>
            <a:p>
              <a:pPr defTabSz="804649"/>
              <a:endParaRPr lang="en-US" sz="1300" dirty="0">
                <a:solidFill>
                  <a:prstClr val="white"/>
                </a:solidFill>
              </a:endParaRPr>
            </a:p>
            <a:p>
              <a:pPr defTabSz="804649"/>
              <a:endParaRPr lang="en-US" sz="1300" dirty="0">
                <a:solidFill>
                  <a:prstClr val="white"/>
                </a:solidFill>
              </a:endParaRPr>
            </a:p>
            <a:p>
              <a:pPr defTabSz="804649"/>
              <a:endParaRPr lang="en-US" sz="1300" dirty="0">
                <a:solidFill>
                  <a:prstClr val="white"/>
                </a:solidFill>
              </a:endParaRPr>
            </a:p>
            <a:p>
              <a:pPr defTabSz="804649"/>
              <a:endParaRPr lang="en-US" sz="1300" dirty="0">
                <a:solidFill>
                  <a:prstClr val="white"/>
                </a:solidFill>
              </a:endParaRPr>
            </a:p>
          </p:txBody>
        </p:sp>
        <p:sp>
          <p:nvSpPr>
            <p:cNvPr id="27" name="Rounded Rectangle 26"/>
            <p:cNvSpPr/>
            <p:nvPr/>
          </p:nvSpPr>
          <p:spPr>
            <a:xfrm>
              <a:off x="271093" y="1422813"/>
              <a:ext cx="2084388" cy="482611"/>
            </a:xfrm>
            <a:prstGeom prst="roundRect">
              <a:avLst>
                <a:gd name="adj" fmla="val 17996"/>
              </a:avLst>
            </a:prstGeom>
            <a:solidFill>
              <a:schemeClr val="tx2"/>
            </a:solidFill>
            <a:ln w="25400" cap="flat" cmpd="sng" algn="ctr">
              <a:solidFill>
                <a:schemeClr val="tx2"/>
              </a:solidFill>
              <a:prstDash val="solid"/>
            </a:ln>
            <a:effectLst/>
          </p:spPr>
          <p:txBody>
            <a:bodyPr lIns="107287" tIns="53643" rIns="107287" bIns="53643" rtlCol="0" anchor="ctr"/>
            <a:lstStyle/>
            <a:p>
              <a:pPr defTabSz="804649">
                <a:defRPr/>
              </a:pPr>
              <a:r>
                <a:rPr lang="en-US" sz="1900" b="1" dirty="0">
                  <a:solidFill>
                    <a:schemeClr val="bg1"/>
                  </a:solidFill>
                </a:rPr>
                <a:t>RESOURCES</a:t>
              </a:r>
            </a:p>
          </p:txBody>
        </p:sp>
      </p:grpSp>
    </p:spTree>
    <p:extLst>
      <p:ext uri="{BB962C8B-B14F-4D97-AF65-F5344CB8AC3E}">
        <p14:creationId xmlns:p14="http://schemas.microsoft.com/office/powerpoint/2010/main" val="241804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Resources</a:t>
            </a:r>
            <a:endParaRPr lang="en-US" sz="2400" dirty="0">
              <a:solidFill>
                <a:srgbClr val="000000"/>
              </a:solidFill>
            </a:endParaRPr>
          </a:p>
        </p:txBody>
      </p:sp>
      <p:graphicFrame>
        <p:nvGraphicFramePr>
          <p:cNvPr id="7" name="Chart 6"/>
          <p:cNvGraphicFramePr>
            <a:graphicFrameLocks/>
          </p:cNvGraphicFramePr>
          <p:nvPr>
            <p:extLst>
              <p:ext uri="{D42A27DB-BD31-4B8C-83A1-F6EECF244321}">
                <p14:modId xmlns:p14="http://schemas.microsoft.com/office/powerpoint/2010/main" val="2993712110"/>
              </p:ext>
            </p:extLst>
          </p:nvPr>
        </p:nvGraphicFramePr>
        <p:xfrm>
          <a:off x="1321328" y="1311644"/>
          <a:ext cx="6831013" cy="5092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0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rmAutofit fontScale="92500"/>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Resources </a:t>
            </a:r>
            <a:r>
              <a:rPr lang="en-GB" sz="2400" dirty="0">
                <a:solidFill>
                  <a:srgbClr val="000000"/>
                </a:solidFill>
                <a:latin typeface="Helvetica" panose="020B0604020202020204" pitchFamily="34" charset="0"/>
                <a:cs typeface="Helvetica" panose="020B0604020202020204" pitchFamily="34" charset="0"/>
              </a:rPr>
              <a:t>- comments</a:t>
            </a:r>
            <a:endParaRPr lang="en-GB" sz="24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Average of course hours taught by </a:t>
            </a:r>
            <a:r>
              <a:rPr lang="en-GB" sz="1600" dirty="0" smtClean="0"/>
              <a:t>teachers</a:t>
            </a:r>
          </a:p>
          <a:p>
            <a:endParaRPr lang="en-GB" sz="1600" dirty="0"/>
          </a:p>
          <a:p>
            <a:r>
              <a:rPr lang="en-GB" sz="1600" dirty="0"/>
              <a:t>Accessibility of the institution and diversity of the student body is of growing importance. This includes students following different </a:t>
            </a:r>
            <a:r>
              <a:rPr lang="en-GB" sz="1600" dirty="0" err="1"/>
              <a:t>studypaths</a:t>
            </a:r>
            <a:r>
              <a:rPr lang="en-GB" sz="1600" dirty="0"/>
              <a:t> from the mainstream careers. With diminishing loan capacity and rising tuition fees, demand for life long learning and flexible (part time) learning grows. In research, quality (impact and grants awarded) is gaining weight against sheer volume</a:t>
            </a:r>
            <a:r>
              <a:rPr lang="en-GB" sz="1600" dirty="0" smtClean="0"/>
              <a:t>.</a:t>
            </a:r>
          </a:p>
          <a:p>
            <a:endParaRPr lang="en-GB" sz="1600" dirty="0"/>
          </a:p>
          <a:p>
            <a:r>
              <a:rPr lang="en-GB" sz="1600" dirty="0"/>
              <a:t>Full time coverage: the proportion of courses which are primarily delivered by full-time tenured faculty Library expenditure IT </a:t>
            </a:r>
            <a:r>
              <a:rPr lang="en-GB" sz="1600" dirty="0" smtClean="0"/>
              <a:t>expenditure</a:t>
            </a:r>
          </a:p>
          <a:p>
            <a:endParaRPr lang="en-GB" sz="1600" dirty="0"/>
          </a:p>
          <a:p>
            <a:r>
              <a:rPr lang="en-GB" sz="1600" dirty="0"/>
              <a:t>Quality of services available to students can not be </a:t>
            </a:r>
            <a:r>
              <a:rPr lang="en-GB" sz="1600" dirty="0" smtClean="0"/>
              <a:t>measured </a:t>
            </a:r>
            <a:r>
              <a:rPr lang="en-GB" sz="1600" dirty="0"/>
              <a:t>in </a:t>
            </a:r>
            <a:r>
              <a:rPr lang="en-GB" sz="1600" dirty="0" smtClean="0"/>
              <a:t>figures</a:t>
            </a:r>
          </a:p>
          <a:p>
            <a:endParaRPr lang="en-GB" sz="1600" dirty="0"/>
          </a:p>
          <a:p>
            <a:r>
              <a:rPr lang="en-GB" sz="1600" dirty="0"/>
              <a:t>Availability of resources: books, journals, electronic media, working </a:t>
            </a:r>
            <a:r>
              <a:rPr lang="en-GB" sz="1600" dirty="0" smtClean="0"/>
              <a:t>space</a:t>
            </a:r>
          </a:p>
          <a:p>
            <a:endParaRPr lang="en-GB" sz="1600" dirty="0"/>
          </a:p>
          <a:p>
            <a:r>
              <a:rPr lang="en-GB" sz="1600" dirty="0"/>
              <a:t>Workplace experience through internships and placements.  Final Year Project must demonstrate independent research.  Programmes of study relevant to industry, business and other needs.  Graduate employability.</a:t>
            </a:r>
          </a:p>
          <a:p>
            <a:endParaRPr lang="en-US" dirty="0"/>
          </a:p>
        </p:txBody>
      </p:sp>
    </p:spTree>
    <p:extLst>
      <p:ext uri="{BB962C8B-B14F-4D97-AF65-F5344CB8AC3E}">
        <p14:creationId xmlns:p14="http://schemas.microsoft.com/office/powerpoint/2010/main" val="295147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Engagement</a:t>
            </a:r>
            <a:endParaRPr lang="en-US" sz="240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3517389946"/>
              </p:ext>
            </p:extLst>
          </p:nvPr>
        </p:nvGraphicFramePr>
        <p:xfrm>
          <a:off x="1547284" y="1257300"/>
          <a:ext cx="7336631" cy="5365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31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46568" y="277223"/>
            <a:ext cx="6902499" cy="509586"/>
          </a:xfrm>
        </p:spPr>
        <p:txBody>
          <a:bodyPr>
            <a:noAutofit/>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Engagement </a:t>
            </a:r>
            <a:r>
              <a:rPr lang="mr-IN" sz="2400" dirty="0" smtClean="0">
                <a:solidFill>
                  <a:srgbClr val="000000"/>
                </a:solidFill>
                <a:latin typeface="Helvetica" panose="020B0604020202020204" pitchFamily="34" charset="0"/>
                <a:cs typeface="Helvetica" panose="020B0604020202020204" pitchFamily="34" charset="0"/>
              </a:rPr>
              <a:t>–</a:t>
            </a:r>
            <a:r>
              <a:rPr lang="en-GB" sz="2400" dirty="0" smtClean="0">
                <a:solidFill>
                  <a:srgbClr val="000000"/>
                </a:solidFill>
                <a:latin typeface="Helvetica" panose="020B0604020202020204" pitchFamily="34" charset="0"/>
                <a:cs typeface="Helvetica" panose="020B0604020202020204" pitchFamily="34" charset="0"/>
              </a:rPr>
              <a:t> comments </a:t>
            </a:r>
            <a:endParaRPr lang="en-GB" sz="24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Blended forms of learning (through better use of IT opportunities) compromises the definition of these parameters.  Also, joint degrees and the blending of subjects taught at different institutions into one degree, seem to counteract these parameters but should not appear to signal lesser quality of teaching</a:t>
            </a:r>
            <a:r>
              <a:rPr lang="en-GB" sz="1600" dirty="0" smtClean="0"/>
              <a:t>.</a:t>
            </a:r>
          </a:p>
          <a:p>
            <a:endParaRPr lang="en-GB" sz="1600" dirty="0"/>
          </a:p>
          <a:p>
            <a:r>
              <a:rPr lang="en-GB" sz="1600" dirty="0"/>
              <a:t>This question is a qualitative one. We try our best to encourage student to have the feeling of "</a:t>
            </a:r>
            <a:r>
              <a:rPr lang="en-GB" sz="1600" dirty="0" err="1"/>
              <a:t>appartenance</a:t>
            </a:r>
            <a:r>
              <a:rPr lang="en-GB" sz="1600" dirty="0"/>
              <a:t>" (a feeling to entirely belonging to the university, </a:t>
            </a:r>
            <a:r>
              <a:rPr lang="en-GB" sz="1600" dirty="0" err="1"/>
              <a:t>affectionnately</a:t>
            </a:r>
            <a:r>
              <a:rPr lang="en-GB" sz="1600" dirty="0"/>
              <a:t> and professionally)</a:t>
            </a:r>
            <a:r>
              <a:rPr lang="en-GB" sz="1600" dirty="0" smtClean="0"/>
              <a:t>.</a:t>
            </a:r>
          </a:p>
          <a:p>
            <a:endParaRPr lang="en-GB" sz="1600" dirty="0"/>
          </a:p>
          <a:p>
            <a:r>
              <a:rPr lang="en-GB" sz="1600" dirty="0"/>
              <a:t>Cooperative education workplace placement for all students.  Careers Support Office.  Student Satisfaction Surveys.  Learning Support Centres on campus. </a:t>
            </a:r>
            <a:endParaRPr lang="en-GB" sz="1600" dirty="0" smtClean="0"/>
          </a:p>
          <a:p>
            <a:endParaRPr lang="en-GB" sz="1600" dirty="0"/>
          </a:p>
          <a:p>
            <a:r>
              <a:rPr lang="en-GB" sz="1600" dirty="0"/>
              <a:t>Student retention rate - as a high withdrawal rate would indicate problems with the quality of student engagement</a:t>
            </a:r>
            <a:r>
              <a:rPr lang="en-GB" sz="1600" dirty="0" smtClean="0"/>
              <a:t>.</a:t>
            </a:r>
          </a:p>
          <a:p>
            <a:endParaRPr lang="en-GB" sz="1600" dirty="0"/>
          </a:p>
          <a:p>
            <a:r>
              <a:rPr lang="en-GB" sz="1600" dirty="0"/>
              <a:t>Student participation through clubs and societies as a measure of social interaction</a:t>
            </a:r>
          </a:p>
          <a:p>
            <a:endParaRPr lang="en-US" sz="1600" dirty="0"/>
          </a:p>
        </p:txBody>
      </p:sp>
    </p:spTree>
    <p:extLst>
      <p:ext uri="{BB962C8B-B14F-4D97-AF65-F5344CB8AC3E}">
        <p14:creationId xmlns:p14="http://schemas.microsoft.com/office/powerpoint/2010/main" val="1741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Outcome</a:t>
            </a:r>
            <a:endParaRPr lang="en-US" sz="2400" dirty="0">
              <a:solidFill>
                <a:srgbClr val="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2369986945"/>
              </p:ext>
            </p:extLst>
          </p:nvPr>
        </p:nvGraphicFramePr>
        <p:xfrm>
          <a:off x="1741753" y="1549400"/>
          <a:ext cx="7037388" cy="467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87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solidFill>
                  <a:srgbClr val="000000"/>
                </a:solidFill>
                <a:latin typeface="Helvetica" panose="020B0604020202020204" pitchFamily="34" charset="0"/>
                <a:cs typeface="Helvetica" panose="020B0604020202020204" pitchFamily="34" charset="0"/>
              </a:rPr>
              <a:t>Data </a:t>
            </a:r>
            <a:r>
              <a:rPr lang="en-GB" sz="2400" dirty="0" smtClean="0">
                <a:solidFill>
                  <a:srgbClr val="000000"/>
                </a:solidFill>
                <a:latin typeface="Helvetica" panose="020B0604020202020204" pitchFamily="34" charset="0"/>
                <a:cs typeface="Helvetica" panose="020B0604020202020204" pitchFamily="34" charset="0"/>
              </a:rPr>
              <a:t>availability: student </a:t>
            </a:r>
            <a:r>
              <a:rPr lang="en-GB" sz="2400" dirty="0">
                <a:solidFill>
                  <a:srgbClr val="000000"/>
                </a:solidFill>
                <a:latin typeface="Helvetica" panose="020B0604020202020204" pitchFamily="34" charset="0"/>
                <a:cs typeface="Helvetica" panose="020B0604020202020204" pitchFamily="34" charset="0"/>
              </a:rPr>
              <a:t>outcomes</a:t>
            </a:r>
            <a:endParaRPr lang="en-US" sz="240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1099841217"/>
              </p:ext>
            </p:extLst>
          </p:nvPr>
        </p:nvGraphicFramePr>
        <p:xfrm>
          <a:off x="2354263" y="1102809"/>
          <a:ext cx="6201568" cy="5435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185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5409658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rmAutofit fontScale="92500"/>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Outcomes </a:t>
            </a:r>
            <a:r>
              <a:rPr lang="en-GB" sz="2400" dirty="0">
                <a:solidFill>
                  <a:srgbClr val="000000"/>
                </a:solidFill>
                <a:latin typeface="Helvetica" panose="020B0604020202020204" pitchFamily="34" charset="0"/>
                <a:cs typeface="Helvetica" panose="020B0604020202020204" pitchFamily="34" charset="0"/>
              </a:rPr>
              <a:t>- comments</a:t>
            </a:r>
            <a:endParaRPr lang="en-GB" sz="24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Currently, the debate is about what constitutes 'quality': the absolute level reached by the graduates or the jump they made during the programme (value attained </a:t>
            </a:r>
            <a:r>
              <a:rPr lang="en-GB" sz="1600" dirty="0" err="1"/>
              <a:t>vs</a:t>
            </a:r>
            <a:r>
              <a:rPr lang="en-GB" sz="1600" dirty="0"/>
              <a:t> value added). Both aspects should be reflected in any ranking -- also to prevent a bias between institutions which do and do not have selection power over their enrolment</a:t>
            </a:r>
            <a:r>
              <a:rPr lang="en-GB" sz="1600" dirty="0" smtClean="0"/>
              <a:t>.</a:t>
            </a:r>
          </a:p>
          <a:p>
            <a:endParaRPr lang="en-GB" sz="1600" dirty="0"/>
          </a:p>
          <a:p>
            <a:r>
              <a:rPr lang="en-GB" sz="1600" dirty="0"/>
              <a:t>Graduate satisfaction: graduate self-reported overall satisfaction 5-10 years after </a:t>
            </a:r>
            <a:r>
              <a:rPr lang="en-GB" sz="1600" dirty="0" smtClean="0"/>
              <a:t>graduation</a:t>
            </a:r>
          </a:p>
          <a:p>
            <a:endParaRPr lang="en-GB" sz="1600" dirty="0"/>
          </a:p>
          <a:p>
            <a:r>
              <a:rPr lang="en-GB" sz="1600" dirty="0"/>
              <a:t>Since the system of higher education in France is different from those of other countries, judging the graduate rate to deduce the university efficiency is wrong: in France we have to admit all students to the university without selection. The selection is made at the end of the first year, so the succeeding rate is very low (30-40%</a:t>
            </a:r>
            <a:r>
              <a:rPr lang="en-GB" sz="1600" dirty="0" smtClean="0"/>
              <a:t>)</a:t>
            </a:r>
          </a:p>
          <a:p>
            <a:endParaRPr lang="en-GB" sz="1600" dirty="0"/>
          </a:p>
          <a:p>
            <a:r>
              <a:rPr lang="en-GB" sz="1600" dirty="0"/>
              <a:t>First destination Surveys.</a:t>
            </a:r>
          </a:p>
          <a:p>
            <a:endParaRPr lang="en-US" dirty="0"/>
          </a:p>
        </p:txBody>
      </p:sp>
    </p:spTree>
    <p:extLst>
      <p:ext uri="{BB962C8B-B14F-4D97-AF65-F5344CB8AC3E}">
        <p14:creationId xmlns:p14="http://schemas.microsoft.com/office/powerpoint/2010/main" val="264219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Environment</a:t>
            </a:r>
            <a:endParaRPr lang="en-US" sz="240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500659360"/>
              </p:ext>
            </p:extLst>
          </p:nvPr>
        </p:nvGraphicFramePr>
        <p:xfrm>
          <a:off x="1801019" y="1206402"/>
          <a:ext cx="6696869" cy="5232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816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rmAutofit/>
          </a:bodyPr>
          <a:lstStyle/>
          <a:p>
            <a:r>
              <a:rPr lang="en-GB" sz="2000" dirty="0">
                <a:solidFill>
                  <a:srgbClr val="000000"/>
                </a:solidFill>
                <a:latin typeface="Helvetica" panose="020B0604020202020204" pitchFamily="34" charset="0"/>
                <a:cs typeface="Helvetica" panose="020B0604020202020204" pitchFamily="34" charset="0"/>
              </a:rPr>
              <a:t>Potential </a:t>
            </a:r>
            <a:r>
              <a:rPr lang="en-GB" sz="2000" dirty="0" smtClean="0">
                <a:solidFill>
                  <a:srgbClr val="000000"/>
                </a:solidFill>
                <a:latin typeface="Helvetica" panose="020B0604020202020204" pitchFamily="34" charset="0"/>
                <a:cs typeface="Helvetica" panose="020B0604020202020204" pitchFamily="34" charset="0"/>
              </a:rPr>
              <a:t>indicators: Environment </a:t>
            </a:r>
            <a:r>
              <a:rPr lang="en-GB" sz="2000" dirty="0">
                <a:solidFill>
                  <a:srgbClr val="000000"/>
                </a:solidFill>
                <a:latin typeface="Helvetica" panose="020B0604020202020204" pitchFamily="34" charset="0"/>
                <a:cs typeface="Helvetica" panose="020B0604020202020204" pitchFamily="34" charset="0"/>
              </a:rPr>
              <a:t>- comments</a:t>
            </a:r>
            <a:endParaRPr lang="en-GB" sz="20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Enrolling international students is a completely different matter for universities in English and non-English speaking countries. The relevant indicator should be the diversity in the international classroom rather than the absolute share of foreigners. First destination Surveys</a:t>
            </a:r>
            <a:r>
              <a:rPr lang="en-GB" sz="1600" dirty="0" smtClean="0"/>
              <a:t>.</a:t>
            </a:r>
          </a:p>
          <a:p>
            <a:endParaRPr lang="en-GB" sz="1600" dirty="0"/>
          </a:p>
          <a:p>
            <a:r>
              <a:rPr lang="en-GB" sz="1600" dirty="0"/>
              <a:t>Socioeconomic/ 'class' </a:t>
            </a:r>
            <a:r>
              <a:rPr lang="en-GB" sz="1600" dirty="0" smtClean="0"/>
              <a:t>diversity</a:t>
            </a:r>
          </a:p>
          <a:p>
            <a:endParaRPr lang="en-GB" sz="1600" dirty="0"/>
          </a:p>
          <a:p>
            <a:r>
              <a:rPr lang="en-GB" sz="1600" dirty="0"/>
              <a:t>I have studied how Proportion of female students relate to study success and found no correlation</a:t>
            </a:r>
            <a:r>
              <a:rPr lang="en-GB" sz="1600" dirty="0" smtClean="0"/>
              <a:t>.</a:t>
            </a:r>
          </a:p>
          <a:p>
            <a:endParaRPr lang="en-GB" sz="1600" dirty="0"/>
          </a:p>
          <a:p>
            <a:r>
              <a:rPr lang="en-GB" sz="1600" dirty="0"/>
              <a:t>There is no importance put on the proportion of female academic staff or female students. It is through their merits and qualities that they are valued and hired. That being said we do have a higher level of female academic staff and female students but not because it was an objective. </a:t>
            </a:r>
            <a:endParaRPr lang="en-GB" sz="1600" dirty="0" smtClean="0"/>
          </a:p>
          <a:p>
            <a:endParaRPr lang="en-GB" sz="1600" dirty="0"/>
          </a:p>
          <a:p>
            <a:r>
              <a:rPr lang="en-GB" sz="1600" dirty="0"/>
              <a:t>Proactive in catering for student diversity.  Access and support for mature students, students with disabilities and socio-economically disadvantaged. </a:t>
            </a:r>
            <a:endParaRPr lang="en-GB" sz="1600" dirty="0" smtClean="0"/>
          </a:p>
          <a:p>
            <a:endParaRPr lang="en-GB" sz="1600" dirty="0"/>
          </a:p>
          <a:p>
            <a:r>
              <a:rPr lang="en-GB" sz="1600" dirty="0"/>
              <a:t>The proportion of international academic staff is important. However there are many factors outside the Universities' control - for example </a:t>
            </a:r>
            <a:r>
              <a:rPr lang="en-GB" sz="1600" dirty="0" err="1"/>
              <a:t>Brexit</a:t>
            </a:r>
            <a:r>
              <a:rPr lang="en-GB" sz="1600" dirty="0"/>
              <a:t> means that the UK is a much less attractive proposition for EU staff at the moment. </a:t>
            </a:r>
          </a:p>
          <a:p>
            <a:endParaRPr lang="en-US" dirty="0"/>
          </a:p>
        </p:txBody>
      </p:sp>
    </p:spTree>
    <p:extLst>
      <p:ext uri="{BB962C8B-B14F-4D97-AF65-F5344CB8AC3E}">
        <p14:creationId xmlns:p14="http://schemas.microsoft.com/office/powerpoint/2010/main" val="31923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rmAutofit/>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Other </a:t>
            </a:r>
            <a:r>
              <a:rPr lang="en-GB" sz="2400" dirty="0">
                <a:solidFill>
                  <a:srgbClr val="000000"/>
                </a:solidFill>
                <a:latin typeface="Helvetica" panose="020B0604020202020204" pitchFamily="34" charset="0"/>
                <a:cs typeface="Helvetica" panose="020B0604020202020204" pitchFamily="34" charset="0"/>
              </a:rPr>
              <a:t>comments</a:t>
            </a:r>
            <a:endParaRPr lang="en-GB" sz="24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The quality of teaching varies from the worst to the best within each institution. It is completely ridiculous to try to capture the teaching quality of an entire university</a:t>
            </a:r>
            <a:r>
              <a:rPr lang="en-GB" sz="1600" dirty="0" smtClean="0"/>
              <a:t>.</a:t>
            </a:r>
          </a:p>
          <a:p>
            <a:endParaRPr lang="en-GB" sz="1600" dirty="0"/>
          </a:p>
          <a:p>
            <a:r>
              <a:rPr lang="en-GB" sz="1600" dirty="0"/>
              <a:t>Innovative pedagogy  </a:t>
            </a:r>
            <a:r>
              <a:rPr lang="en-GB" sz="1600" dirty="0" smtClean="0"/>
              <a:t>internships </a:t>
            </a:r>
            <a:r>
              <a:rPr lang="en-GB" sz="1600" dirty="0"/>
              <a:t>or any other field experience during the programme : associations / international   Number of candidates that apply and effective number of entering students (selectivity</a:t>
            </a:r>
            <a:r>
              <a:rPr lang="en-GB" sz="1600" dirty="0" smtClean="0"/>
              <a:t>)</a:t>
            </a:r>
          </a:p>
          <a:p>
            <a:endParaRPr lang="en-GB" sz="1600" dirty="0" smtClean="0"/>
          </a:p>
          <a:p>
            <a:r>
              <a:rPr lang="en-GB" sz="1600" dirty="0" smtClean="0"/>
              <a:t>Incoming </a:t>
            </a:r>
            <a:r>
              <a:rPr lang="en-GB" sz="1600" dirty="0"/>
              <a:t>and outgoing mobility, tracking research output in national and foreign languages (not in English and other languages</a:t>
            </a:r>
            <a:r>
              <a:rPr lang="en-GB" sz="1600" dirty="0" smtClean="0"/>
              <a:t>)</a:t>
            </a:r>
            <a:endParaRPr lang="en-GB" sz="1600" dirty="0"/>
          </a:p>
          <a:p>
            <a:endParaRPr lang="en-GB" sz="1600" dirty="0"/>
          </a:p>
          <a:p>
            <a:r>
              <a:rPr lang="en-GB" sz="1600" dirty="0"/>
              <a:t>Study Abroad Placements   Industry Placements  Progression to </a:t>
            </a:r>
            <a:r>
              <a:rPr lang="en-GB" sz="1600" dirty="0" smtClean="0"/>
              <a:t>Postgrad students</a:t>
            </a:r>
            <a:r>
              <a:rPr lang="en-GB" sz="1600" dirty="0"/>
              <a:t>' opinions collected with different tools</a:t>
            </a:r>
            <a:r>
              <a:rPr lang="en-GB" sz="1600" dirty="0" smtClean="0"/>
              <a:t>.</a:t>
            </a:r>
          </a:p>
          <a:p>
            <a:endParaRPr lang="en-GB" sz="1600" dirty="0"/>
          </a:p>
          <a:p>
            <a:r>
              <a:rPr lang="en-GB" sz="1600" dirty="0"/>
              <a:t>Resourcing and expenditure on teaching development/ staff </a:t>
            </a:r>
            <a:r>
              <a:rPr lang="en-GB" sz="1600" dirty="0" smtClean="0"/>
              <a:t>development </a:t>
            </a:r>
          </a:p>
          <a:p>
            <a:endParaRPr lang="en-GB" sz="1600" dirty="0" smtClean="0"/>
          </a:p>
          <a:p>
            <a:r>
              <a:rPr lang="en-GB" sz="1600" dirty="0"/>
              <a:t>A</a:t>
            </a:r>
            <a:r>
              <a:rPr lang="en-GB" sz="1600" dirty="0" smtClean="0"/>
              <a:t>lumni </a:t>
            </a:r>
            <a:r>
              <a:rPr lang="en-GB" sz="1600" dirty="0"/>
              <a:t>- and how they, with their newly acquired experience, evaluate their alma mater</a:t>
            </a:r>
          </a:p>
          <a:p>
            <a:endParaRPr lang="en-GB" sz="1600" dirty="0" smtClean="0"/>
          </a:p>
          <a:p>
            <a:r>
              <a:rPr lang="en-GB" sz="1600" dirty="0" smtClean="0"/>
              <a:t>Research </a:t>
            </a:r>
            <a:r>
              <a:rPr lang="en-GB" sz="1600" dirty="0"/>
              <a:t>papers with students as co-authors</a:t>
            </a:r>
          </a:p>
          <a:p>
            <a:endParaRPr lang="en-US" dirty="0"/>
          </a:p>
        </p:txBody>
      </p:sp>
    </p:spTree>
    <p:extLst>
      <p:ext uri="{BB962C8B-B14F-4D97-AF65-F5344CB8AC3E}">
        <p14:creationId xmlns:p14="http://schemas.microsoft.com/office/powerpoint/2010/main" val="144328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rmAutofit/>
          </a:bodyPr>
          <a:lstStyle/>
          <a:p>
            <a:r>
              <a:rPr lang="en-GB" sz="2400" dirty="0">
                <a:solidFill>
                  <a:srgbClr val="000000"/>
                </a:solidFill>
                <a:latin typeface="Helvetica" panose="020B0604020202020204" pitchFamily="34" charset="0"/>
                <a:cs typeface="Helvetica" panose="020B0604020202020204" pitchFamily="34" charset="0"/>
              </a:rPr>
              <a:t>Potential </a:t>
            </a:r>
            <a:r>
              <a:rPr lang="en-GB" sz="2400" dirty="0" smtClean="0">
                <a:solidFill>
                  <a:srgbClr val="000000"/>
                </a:solidFill>
                <a:latin typeface="Helvetica" panose="020B0604020202020204" pitchFamily="34" charset="0"/>
                <a:cs typeface="Helvetica" panose="020B0604020202020204" pitchFamily="34" charset="0"/>
              </a:rPr>
              <a:t>indicators: Other comments</a:t>
            </a:r>
            <a:endParaRPr lang="en-GB" sz="2400" dirty="0" smtClean="0">
              <a:solidFill>
                <a:srgbClr val="000000"/>
              </a:solidFill>
            </a:endParaRPr>
          </a:p>
        </p:txBody>
      </p:sp>
      <p:sp>
        <p:nvSpPr>
          <p:cNvPr id="2" name="Text Placeholder 1"/>
          <p:cNvSpPr>
            <a:spLocks noGrp="1"/>
          </p:cNvSpPr>
          <p:nvPr>
            <p:ph type="body" sz="quarter" idx="11"/>
          </p:nvPr>
        </p:nvSpPr>
        <p:spPr/>
        <p:txBody>
          <a:bodyPr/>
          <a:lstStyle/>
          <a:p>
            <a:r>
              <a:rPr lang="en-GB" sz="1600" dirty="0"/>
              <a:t>Method of teaching, relations with </a:t>
            </a:r>
            <a:r>
              <a:rPr lang="en-GB" sz="1600" dirty="0" smtClean="0"/>
              <a:t>employers</a:t>
            </a:r>
          </a:p>
          <a:p>
            <a:endParaRPr lang="en-GB" sz="1600" dirty="0"/>
          </a:p>
          <a:p>
            <a:r>
              <a:rPr lang="en-GB" sz="1600" dirty="0"/>
              <a:t>Opportunities for research group participation/training at all levels; internship opportunities</a:t>
            </a:r>
          </a:p>
          <a:p>
            <a:endParaRPr lang="en-GB" sz="1600" dirty="0"/>
          </a:p>
          <a:p>
            <a:r>
              <a:rPr lang="en-GB" sz="1600" dirty="0" smtClean="0"/>
              <a:t>Number </a:t>
            </a:r>
            <a:r>
              <a:rPr lang="en-GB" sz="1600" dirty="0"/>
              <a:t>(and %) of hours </a:t>
            </a:r>
            <a:r>
              <a:rPr lang="en-GB" sz="1600" dirty="0" smtClean="0"/>
              <a:t>devoted </a:t>
            </a:r>
            <a:r>
              <a:rPr lang="en-GB" sz="1600" dirty="0"/>
              <a:t>by high level researchers to teach</a:t>
            </a:r>
          </a:p>
          <a:p>
            <a:endParaRPr lang="en-GB" sz="1600" dirty="0" smtClean="0"/>
          </a:p>
          <a:p>
            <a:r>
              <a:rPr lang="en-GB" sz="1600" dirty="0" smtClean="0"/>
              <a:t>Recognising </a:t>
            </a:r>
            <a:r>
              <a:rPr lang="en-GB" sz="1600" dirty="0"/>
              <a:t>student volunteering activity.  Quality assurance and enhancement at department, thematic and institutional level </a:t>
            </a:r>
          </a:p>
          <a:p>
            <a:r>
              <a:rPr lang="en-GB" sz="1600" dirty="0"/>
              <a:t>the quality of education is closely connected with received practice and skills, so, practical/training hours or possibility of internship from the very start of education should be included in the teaching quality measuring system</a:t>
            </a:r>
            <a:r>
              <a:rPr lang="en-GB" sz="1600" dirty="0" smtClean="0"/>
              <a:t>.</a:t>
            </a:r>
          </a:p>
          <a:p>
            <a:endParaRPr lang="en-GB" sz="1600" dirty="0"/>
          </a:p>
          <a:p>
            <a:r>
              <a:rPr lang="en-GB" sz="1600" dirty="0" smtClean="0"/>
              <a:t>Achievements </a:t>
            </a:r>
            <a:r>
              <a:rPr lang="en-GB" sz="1600" dirty="0"/>
              <a:t>of Graduates, for example, "Number of graduates playing a socially meaningful role in the development of the society by areas"</a:t>
            </a:r>
            <a:r>
              <a:rPr lang="en-GB" sz="1600" dirty="0" smtClean="0"/>
              <a:t>.</a:t>
            </a:r>
          </a:p>
          <a:p>
            <a:endParaRPr lang="en-GB" sz="1600" dirty="0"/>
          </a:p>
          <a:p>
            <a:r>
              <a:rPr lang="en-GB" sz="1600" dirty="0"/>
              <a:t>I think the indicators given on the previous pages still only scratch the surface of educational quality, but I can't think of other metrics that would be readily available. </a:t>
            </a:r>
          </a:p>
          <a:p>
            <a:endParaRPr lang="en-US" dirty="0"/>
          </a:p>
        </p:txBody>
      </p:sp>
    </p:spTree>
    <p:extLst>
      <p:ext uri="{BB962C8B-B14F-4D97-AF65-F5344CB8AC3E}">
        <p14:creationId xmlns:p14="http://schemas.microsoft.com/office/powerpoint/2010/main" val="19426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smtClean="0"/>
              <a:t>Next steps</a:t>
            </a:r>
            <a:endParaRPr lang="en-US" sz="2400" dirty="0"/>
          </a:p>
        </p:txBody>
      </p:sp>
    </p:spTree>
    <p:extLst>
      <p:ext uri="{BB962C8B-B14F-4D97-AF65-F5344CB8AC3E}">
        <p14:creationId xmlns:p14="http://schemas.microsoft.com/office/powerpoint/2010/main" val="8533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43551" y="4466929"/>
            <a:ext cx="7890086" cy="2271351"/>
          </a:xfrm>
        </p:spPr>
        <p:txBody>
          <a:bodyPr/>
          <a:lstStyle/>
          <a:p>
            <a:r>
              <a:rPr lang="en-US" dirty="0" smtClean="0"/>
              <a:t>Thank you</a:t>
            </a:r>
            <a:br>
              <a:rPr lang="en-US" dirty="0" smtClean="0"/>
            </a:br>
            <a:r>
              <a:rPr lang="en-US" dirty="0" smtClean="0"/>
              <a:t/>
            </a:r>
            <a:br>
              <a:rPr lang="en-US" dirty="0" smtClean="0"/>
            </a:br>
            <a:r>
              <a:rPr lang="en-US" b="0" dirty="0" smtClean="0"/>
              <a:t>Please let us have suggestions and comments: </a:t>
            </a:r>
            <a:r>
              <a:rPr lang="en-US" dirty="0" err="1" smtClean="0"/>
              <a:t>rankings@timeshighereducation.com</a:t>
            </a:r>
            <a:endParaRPr lang="en-US" dirty="0"/>
          </a:p>
        </p:txBody>
      </p:sp>
    </p:spTree>
    <p:extLst>
      <p:ext uri="{BB962C8B-B14F-4D97-AF65-F5344CB8AC3E}">
        <p14:creationId xmlns:p14="http://schemas.microsoft.com/office/powerpoint/2010/main" val="228179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 y="-147703"/>
            <a:ext cx="9909680" cy="7005703"/>
          </a:xfrm>
          <a:prstGeom prst="rect">
            <a:avLst/>
          </a:prstGeom>
        </p:spPr>
      </p:pic>
    </p:spTree>
    <p:extLst>
      <p:ext uri="{BB962C8B-B14F-4D97-AF65-F5344CB8AC3E}">
        <p14:creationId xmlns:p14="http://schemas.microsoft.com/office/powerpoint/2010/main" val="1033248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80" y="1284789"/>
            <a:ext cx="8789009" cy="4921845"/>
          </a:xfrm>
          <a:prstGeom prst="rect">
            <a:avLst/>
          </a:prstGeom>
        </p:spPr>
      </p:pic>
    </p:spTree>
    <p:extLst>
      <p:ext uri="{BB962C8B-B14F-4D97-AF65-F5344CB8AC3E}">
        <p14:creationId xmlns:p14="http://schemas.microsoft.com/office/powerpoint/2010/main" val="1370255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75"/>
            <a:ext cx="9906000" cy="7003101"/>
          </a:xfrm>
          <a:prstGeom prst="rect">
            <a:avLst/>
          </a:prstGeom>
        </p:spPr>
      </p:pic>
      <p:sp>
        <p:nvSpPr>
          <p:cNvPr id="4" name="Text Placeholder 3"/>
          <p:cNvSpPr>
            <a:spLocks noGrp="1"/>
          </p:cNvSpPr>
          <p:nvPr>
            <p:ph type="body" sz="quarter" idx="10"/>
          </p:nvPr>
        </p:nvSpPr>
        <p:spPr>
          <a:xfrm>
            <a:off x="743551" y="1816324"/>
            <a:ext cx="8840287" cy="5041676"/>
          </a:xfrm>
        </p:spPr>
        <p:txBody>
          <a:bodyPr/>
          <a:lstStyle/>
          <a:p>
            <a:r>
              <a:rPr lang="en-US" b="0" dirty="0" smtClean="0"/>
              <a:t>One </a:t>
            </a:r>
            <a:r>
              <a:rPr lang="en-US" b="0" dirty="0"/>
              <a:t>year </a:t>
            </a:r>
            <a:r>
              <a:rPr lang="en-US" b="0" dirty="0" smtClean="0"/>
              <a:t>on:</a:t>
            </a:r>
            <a:r>
              <a:rPr lang="en-US" dirty="0" smtClean="0"/>
              <a:t/>
            </a:r>
            <a:br>
              <a:rPr lang="en-US" dirty="0" smtClean="0"/>
            </a:br>
            <a:r>
              <a:rPr lang="en-US" dirty="0" smtClean="0"/>
              <a:t>strategies </a:t>
            </a:r>
            <a:r>
              <a:rPr lang="en-US" dirty="0"/>
              <a:t>to maintain </a:t>
            </a:r>
            <a:br>
              <a:rPr lang="en-US" dirty="0"/>
            </a:br>
            <a:r>
              <a:rPr lang="en-US" dirty="0" smtClean="0"/>
              <a:t>HE </a:t>
            </a:r>
            <a:r>
              <a:rPr lang="en-US" dirty="0"/>
              <a:t>integration </a:t>
            </a:r>
            <a:r>
              <a:rPr lang="en-US" dirty="0" smtClean="0"/>
              <a:t>post-Brexit</a:t>
            </a:r>
            <a:r>
              <a:rPr lang="en-US" dirty="0"/>
              <a:t> </a:t>
            </a:r>
            <a:endParaRPr lang="en-US" dirty="0" smtClean="0"/>
          </a:p>
          <a:p>
            <a:endParaRPr lang="en-US" sz="1800" dirty="0" smtClean="0"/>
          </a:p>
          <a:p>
            <a:r>
              <a:rPr lang="en-US" sz="1800" dirty="0"/>
              <a:t>Chaired by:</a:t>
            </a:r>
          </a:p>
          <a:p>
            <a:r>
              <a:rPr lang="en-US" sz="1800" b="0" dirty="0"/>
              <a:t>John Gill, Editor,</a:t>
            </a:r>
            <a:r>
              <a:rPr lang="en-US" sz="1800" b="0" i="1" dirty="0"/>
              <a:t> Times Higher Education</a:t>
            </a:r>
          </a:p>
          <a:p>
            <a:r>
              <a:rPr lang="en-US" sz="1800" dirty="0"/>
              <a:t/>
            </a:r>
            <a:br>
              <a:rPr lang="en-US" sz="1800" dirty="0"/>
            </a:br>
            <a:r>
              <a:rPr lang="en-US" sz="1800" dirty="0" smtClean="0"/>
              <a:t>Panelists</a:t>
            </a:r>
            <a:r>
              <a:rPr lang="en-US" sz="1800" dirty="0"/>
              <a:t>:</a:t>
            </a:r>
          </a:p>
          <a:p>
            <a:r>
              <a:rPr lang="en-US" sz="1800" b="0" dirty="0"/>
              <a:t>Jürg Brunnschweiler, Director ETH Global, ETH </a:t>
            </a:r>
            <a:r>
              <a:rPr lang="en-US" sz="1800" b="0" dirty="0" smtClean="0"/>
              <a:t>Zürich</a:t>
            </a:r>
            <a:endParaRPr lang="en-US" sz="1800" b="0" dirty="0"/>
          </a:p>
          <a:p>
            <a:r>
              <a:rPr lang="en-US" sz="1800" b="0" dirty="0" smtClean="0"/>
              <a:t>Nick </a:t>
            </a:r>
            <a:r>
              <a:rPr lang="en-US" sz="1800" b="0" dirty="0"/>
              <a:t>Hillman, Director, Higher Education Policy </a:t>
            </a:r>
            <a:r>
              <a:rPr lang="en-US" sz="1800" b="0" dirty="0" smtClean="0"/>
              <a:t>Institute</a:t>
            </a:r>
            <a:endParaRPr lang="en-US" sz="1800" b="0" dirty="0"/>
          </a:p>
          <a:p>
            <a:r>
              <a:rPr lang="en-US" sz="1800" b="0" dirty="0" smtClean="0"/>
              <a:t>Joanna </a:t>
            </a:r>
            <a:r>
              <a:rPr lang="en-US" sz="1800" b="0" dirty="0"/>
              <a:t>Newman, Secretary General, The Association of Commonwealth </a:t>
            </a:r>
            <a:r>
              <a:rPr lang="en-US" sz="1800" b="0" dirty="0" smtClean="0"/>
              <a:t>Universities</a:t>
            </a:r>
            <a:endParaRPr lang="en-US" sz="1800" b="0" dirty="0"/>
          </a:p>
          <a:p>
            <a:r>
              <a:rPr lang="en-US" sz="1800" b="0" dirty="0" smtClean="0"/>
              <a:t>Graeme </a:t>
            </a:r>
            <a:r>
              <a:rPr lang="en-US" sz="1800" b="0" dirty="0"/>
              <a:t>Reid, Chair of Science and Research Policy, University College London</a:t>
            </a:r>
          </a:p>
          <a:p>
            <a:endParaRPr lang="en-US" dirty="0"/>
          </a:p>
        </p:txBody>
      </p:sp>
    </p:spTree>
    <p:extLst>
      <p:ext uri="{BB962C8B-B14F-4D97-AF65-F5344CB8AC3E}">
        <p14:creationId xmlns:p14="http://schemas.microsoft.com/office/powerpoint/2010/main" val="126274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3249" cy="6858000"/>
          </a:xfrm>
          <a:prstGeom prst="rect">
            <a:avLst/>
          </a:prstGeom>
        </p:spPr>
      </p:pic>
    </p:spTree>
    <p:extLst>
      <p:ext uri="{BB962C8B-B14F-4D97-AF65-F5344CB8AC3E}">
        <p14:creationId xmlns:p14="http://schemas.microsoft.com/office/powerpoint/2010/main" val="1475170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 y="-147703"/>
            <a:ext cx="9909680" cy="7005703"/>
          </a:xfrm>
          <a:prstGeom prst="rect">
            <a:avLst/>
          </a:prstGeom>
        </p:spPr>
      </p:pic>
    </p:spTree>
    <p:extLst>
      <p:ext uri="{BB962C8B-B14F-4D97-AF65-F5344CB8AC3E}">
        <p14:creationId xmlns:p14="http://schemas.microsoft.com/office/powerpoint/2010/main" val="4063791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10160908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5872123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8" name="Text Placeholder 5"/>
          <p:cNvSpPr>
            <a:spLocks noGrp="1"/>
          </p:cNvSpPr>
          <p:nvPr>
            <p:ph type="body" sz="quarter" idx="4294967295"/>
          </p:nvPr>
        </p:nvSpPr>
        <p:spPr>
          <a:xfrm>
            <a:off x="1752600" y="1047244"/>
            <a:ext cx="6400799" cy="509586"/>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dirty="0" smtClean="0">
                <a:solidFill>
                  <a:srgbClr val="000000"/>
                </a:solidFill>
                <a:latin typeface="Helvetica" charset="0"/>
                <a:ea typeface="Helvetica" charset="0"/>
                <a:cs typeface="Helvetica" charset="0"/>
              </a:rPr>
              <a:t>Distinguished speakers</a:t>
            </a:r>
          </a:p>
        </p:txBody>
      </p:sp>
    </p:spTree>
    <p:extLst>
      <p:ext uri="{BB962C8B-B14F-4D97-AF65-F5344CB8AC3E}">
        <p14:creationId xmlns:p14="http://schemas.microsoft.com/office/powerpoint/2010/main" val="15543556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96"/>
            <a:ext cx="9906000" cy="6950596"/>
          </a:xfrm>
          <a:prstGeom prst="rect">
            <a:avLst/>
          </a:prstGeom>
        </p:spPr>
      </p:pic>
      <p:sp>
        <p:nvSpPr>
          <p:cNvPr id="15" name="Text Placeholder 5"/>
          <p:cNvSpPr>
            <a:spLocks noGrp="1"/>
          </p:cNvSpPr>
          <p:nvPr>
            <p:ph type="body" sz="quarter" idx="4294967295"/>
          </p:nvPr>
        </p:nvSpPr>
        <p:spPr>
          <a:xfrm>
            <a:off x="1752600" y="593223"/>
            <a:ext cx="6400799" cy="509586"/>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dirty="0" smtClean="0">
                <a:solidFill>
                  <a:srgbClr val="000000"/>
                </a:solidFill>
                <a:latin typeface="Helvetica" charset="0"/>
                <a:ea typeface="Helvetica" charset="0"/>
                <a:cs typeface="Helvetica" charset="0"/>
              </a:rPr>
              <a:t>Key themes</a:t>
            </a:r>
          </a:p>
        </p:txBody>
      </p:sp>
      <p:sp>
        <p:nvSpPr>
          <p:cNvPr id="16" name="Text Placeholder 1"/>
          <p:cNvSpPr>
            <a:spLocks noGrp="1"/>
          </p:cNvSpPr>
          <p:nvPr>
            <p:ph type="body" sz="quarter" idx="4294967295"/>
          </p:nvPr>
        </p:nvSpPr>
        <p:spPr>
          <a:xfrm>
            <a:off x="446568" y="1102809"/>
            <a:ext cx="8995144" cy="5276726"/>
          </a:xfrm>
          <a:prstGeom prst="rect">
            <a:avLst/>
          </a:prstGeom>
        </p:spPr>
        <p:txBody>
          <a:bodyPr/>
          <a:lstStyle/>
          <a:p>
            <a:pPr marL="0" indent="0" algn="ctr">
              <a:buNone/>
            </a:pPr>
            <a:endParaRPr lang="en-US" sz="1800" dirty="0" smtClean="0"/>
          </a:p>
          <a:p>
            <a:pPr marL="0" indent="0" algn="ctr">
              <a:buNone/>
            </a:pPr>
            <a:endParaRPr lang="en-US" sz="1800" dirty="0" smtClean="0"/>
          </a:p>
          <a:p>
            <a:pPr marL="0" indent="0" algn="ctr">
              <a:buNone/>
            </a:pPr>
            <a:r>
              <a:rPr lang="en-US" sz="1800" dirty="0" smtClean="0"/>
              <a:t>Launch </a:t>
            </a:r>
            <a:r>
              <a:rPr lang="en-US" sz="1800" dirty="0"/>
              <a:t>of the new </a:t>
            </a:r>
            <a:r>
              <a:rPr lang="en-US" sz="1800" i="1" dirty="0"/>
              <a:t>THE</a:t>
            </a:r>
            <a:r>
              <a:rPr lang="en-US" sz="1800" dirty="0"/>
              <a:t> European Teaching Excellence </a:t>
            </a:r>
            <a:r>
              <a:rPr lang="en-US" sz="1800" dirty="0" smtClean="0"/>
              <a:t>Rankings</a:t>
            </a:r>
          </a:p>
          <a:p>
            <a:pPr marL="0" indent="0" algn="ctr">
              <a:buNone/>
            </a:pPr>
            <a:endParaRPr lang="en-US" sz="1800" dirty="0"/>
          </a:p>
          <a:p>
            <a:pPr marL="0" indent="0" algn="ctr">
              <a:buNone/>
            </a:pPr>
            <a:r>
              <a:rPr lang="en-US" sz="1800" dirty="0" smtClean="0"/>
              <a:t>How </a:t>
            </a:r>
            <a:r>
              <a:rPr lang="en-US" sz="1800" dirty="0"/>
              <a:t>to build the right environment for teaching excellence</a:t>
            </a:r>
          </a:p>
          <a:p>
            <a:pPr marL="0" indent="0" algn="ctr">
              <a:buNone/>
            </a:pPr>
            <a:endParaRPr lang="en-US" sz="1800" dirty="0" smtClean="0"/>
          </a:p>
          <a:p>
            <a:pPr marL="0" indent="0" algn="ctr">
              <a:buNone/>
            </a:pPr>
            <a:r>
              <a:rPr lang="en-US" sz="1800" dirty="0" smtClean="0"/>
              <a:t>Ripe </a:t>
            </a:r>
            <a:r>
              <a:rPr lang="en-US" sz="1800" dirty="0"/>
              <a:t>for reform: teaching delivery or </a:t>
            </a:r>
            <a:r>
              <a:rPr lang="en-US" sz="1800" dirty="0" smtClean="0"/>
              <a:t>assessment?</a:t>
            </a:r>
          </a:p>
          <a:p>
            <a:pPr marL="0" indent="0" algn="ctr">
              <a:buNone/>
            </a:pPr>
            <a:endParaRPr lang="en-US" sz="1800" dirty="0"/>
          </a:p>
          <a:p>
            <a:pPr marL="0" indent="0" algn="ctr">
              <a:buNone/>
            </a:pPr>
            <a:r>
              <a:rPr lang="en-US" sz="1800" dirty="0" smtClean="0"/>
              <a:t>How </a:t>
            </a:r>
            <a:r>
              <a:rPr lang="en-US" sz="1800" dirty="0"/>
              <a:t>universities can offer lifelong learning </a:t>
            </a:r>
          </a:p>
          <a:p>
            <a:pPr marL="0" indent="0" algn="ctr">
              <a:buNone/>
            </a:pPr>
            <a:endParaRPr lang="en-US" sz="1800" dirty="0"/>
          </a:p>
          <a:p>
            <a:pPr marL="0" indent="0" algn="ctr">
              <a:buNone/>
            </a:pPr>
            <a:r>
              <a:rPr lang="en-US" sz="1800" dirty="0" smtClean="0"/>
              <a:t>Teaching </a:t>
            </a:r>
            <a:r>
              <a:rPr lang="en-US" sz="1800" dirty="0"/>
              <a:t>and reputation: how excellence can be </a:t>
            </a:r>
            <a:r>
              <a:rPr lang="en-US" sz="1800" dirty="0" err="1" smtClean="0"/>
              <a:t>recognised</a:t>
            </a:r>
            <a:endParaRPr lang="en-US" sz="1800" dirty="0"/>
          </a:p>
          <a:p>
            <a:pPr marL="0" indent="0" algn="ctr">
              <a:buNone/>
            </a:pPr>
            <a:endParaRPr lang="en-US" sz="1800" dirty="0"/>
          </a:p>
          <a:p>
            <a:pPr marL="0" indent="0" algn="ctr">
              <a:buNone/>
            </a:pPr>
            <a:r>
              <a:rPr lang="en-US" sz="1800" dirty="0" smtClean="0"/>
              <a:t>Is </a:t>
            </a:r>
            <a:r>
              <a:rPr lang="en-US" sz="1800" dirty="0"/>
              <a:t>the digital classroom creating a digital divide?</a:t>
            </a:r>
          </a:p>
        </p:txBody>
      </p:sp>
    </p:spTree>
    <p:extLst>
      <p:ext uri="{BB962C8B-B14F-4D97-AF65-F5344CB8AC3E}">
        <p14:creationId xmlns:p14="http://schemas.microsoft.com/office/powerpoint/2010/main" val="20645627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486194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9107</TotalTime>
  <Words>3459</Words>
  <Application>Microsoft Office PowerPoint</Application>
  <PresentationFormat>A4 Paper (210x297 mm)</PresentationFormat>
  <Paragraphs>870</Paragraphs>
  <Slides>95</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Arial</vt:lpstr>
      <vt:lpstr>Arial Narrow</vt:lpstr>
      <vt:lpstr>Avenir Book</vt:lpstr>
      <vt:lpstr>Avenir Next Condensed Regular</vt:lpstr>
      <vt:lpstr>Calibri</vt:lpstr>
      <vt:lpstr>Chalkboard</vt:lpstr>
      <vt:lpstr>Helvetica</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Thirteen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Methodology</vt:lpstr>
      <vt:lpstr>Top 10 Japanese Universities Overall</vt:lpstr>
      <vt:lpstr>Exploring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TES GLobal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Barber</dc:creator>
  <cp:lastModifiedBy>Parr, Chris</cp:lastModifiedBy>
  <cp:revision>79</cp:revision>
  <dcterms:created xsi:type="dcterms:W3CDTF">2015-06-03T15:18:56Z</dcterms:created>
  <dcterms:modified xsi:type="dcterms:W3CDTF">2017-06-27T16:14:35Z</dcterms:modified>
</cp:coreProperties>
</file>